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305" r:id="rId3"/>
    <p:sldId id="257" r:id="rId4"/>
    <p:sldId id="306" r:id="rId5"/>
    <p:sldId id="272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307" r:id="rId14"/>
    <p:sldId id="308" r:id="rId15"/>
    <p:sldId id="310" r:id="rId16"/>
    <p:sldId id="311" r:id="rId17"/>
    <p:sldId id="267" r:id="rId18"/>
    <p:sldId id="274" r:id="rId19"/>
    <p:sldId id="312" r:id="rId20"/>
    <p:sldId id="313" r:id="rId21"/>
    <p:sldId id="277" r:id="rId22"/>
    <p:sldId id="301" r:id="rId23"/>
    <p:sldId id="302" r:id="rId24"/>
    <p:sldId id="304" r:id="rId25"/>
    <p:sldId id="303" r:id="rId26"/>
    <p:sldId id="280" r:id="rId27"/>
    <p:sldId id="318" r:id="rId28"/>
    <p:sldId id="278" r:id="rId29"/>
    <p:sldId id="279" r:id="rId30"/>
    <p:sldId id="284" r:id="rId31"/>
    <p:sldId id="281" r:id="rId32"/>
    <p:sldId id="285" r:id="rId33"/>
    <p:sldId id="315" r:id="rId34"/>
    <p:sldId id="290" r:id="rId35"/>
    <p:sldId id="282" r:id="rId36"/>
    <p:sldId id="319" r:id="rId37"/>
    <p:sldId id="316" r:id="rId38"/>
    <p:sldId id="283" r:id="rId39"/>
    <p:sldId id="291" r:id="rId40"/>
    <p:sldId id="292" r:id="rId41"/>
    <p:sldId id="293" r:id="rId42"/>
    <p:sldId id="288" r:id="rId43"/>
    <p:sldId id="297" r:id="rId44"/>
    <p:sldId id="295" r:id="rId45"/>
    <p:sldId id="296" r:id="rId46"/>
    <p:sldId id="298" r:id="rId47"/>
    <p:sldId id="299" r:id="rId48"/>
    <p:sldId id="300" r:id="rId49"/>
    <p:sldId id="317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56" autoAdjust="0"/>
    <p:restoredTop sz="94660"/>
  </p:normalViewPr>
  <p:slideViewPr>
    <p:cSldViewPr>
      <p:cViewPr varScale="1">
        <p:scale>
          <a:sx n="68" d="100"/>
          <a:sy n="68" d="100"/>
        </p:scale>
        <p:origin x="1632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9EBE24-B02B-47DF-B8E0-DB42D2DBACA9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135AFA-25F3-4C40-868B-8D618BD9BA8D}">
      <dgm:prSet phldrT="[Text]" custT="1"/>
      <dgm:spPr>
        <a:solidFill>
          <a:schemeClr val="bg1"/>
        </a:solidFill>
      </dgm:spPr>
      <dgm:t>
        <a:bodyPr/>
        <a:lstStyle/>
        <a:p>
          <a:r>
            <a:rPr lang="en-US" sz="2800" b="1" dirty="0" smtClean="0">
              <a:solidFill>
                <a:schemeClr val="tx1"/>
              </a:solidFill>
            </a:rPr>
            <a:t>Thyroid tumours</a:t>
          </a:r>
          <a:endParaRPr lang="en-US" sz="2800" b="1" dirty="0">
            <a:solidFill>
              <a:schemeClr val="tx1"/>
            </a:solidFill>
          </a:endParaRPr>
        </a:p>
      </dgm:t>
    </dgm:pt>
    <dgm:pt modelId="{5B01F56B-EE2C-4365-942C-6D1057476FA6}" type="parTrans" cxnId="{64F1E75A-236E-4A70-B5C1-780B9067CD7F}">
      <dgm:prSet/>
      <dgm:spPr/>
      <dgm:t>
        <a:bodyPr/>
        <a:lstStyle/>
        <a:p>
          <a:endParaRPr lang="en-US"/>
        </a:p>
      </dgm:t>
    </dgm:pt>
    <dgm:pt modelId="{E145930D-3B2D-4EA9-A279-E568F25754F5}" type="sibTrans" cxnId="{64F1E75A-236E-4A70-B5C1-780B9067CD7F}">
      <dgm:prSet/>
      <dgm:spPr/>
      <dgm:t>
        <a:bodyPr/>
        <a:lstStyle/>
        <a:p>
          <a:endParaRPr lang="en-US"/>
        </a:p>
      </dgm:t>
    </dgm:pt>
    <dgm:pt modelId="{D665DB2F-C1C7-488E-995B-92C40FF849A0}">
      <dgm:prSet phldrT="[Text]"/>
      <dgm:spPr>
        <a:solidFill>
          <a:srgbClr val="FFFF00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Follicular cell derived</a:t>
          </a:r>
          <a:endParaRPr lang="en-US" dirty="0">
            <a:solidFill>
              <a:schemeClr val="tx1"/>
            </a:solidFill>
          </a:endParaRPr>
        </a:p>
      </dgm:t>
    </dgm:pt>
    <dgm:pt modelId="{B34DA459-1DC9-4137-9F7D-5054C59995E3}" type="parTrans" cxnId="{81B033BE-7507-48FF-8DBC-E65D9EEA357A}">
      <dgm:prSet/>
      <dgm:spPr/>
      <dgm:t>
        <a:bodyPr/>
        <a:lstStyle/>
        <a:p>
          <a:endParaRPr lang="en-US"/>
        </a:p>
      </dgm:t>
    </dgm:pt>
    <dgm:pt modelId="{66EE0B7E-F38E-4274-83BC-BE0C771A5780}" type="sibTrans" cxnId="{81B033BE-7507-48FF-8DBC-E65D9EEA357A}">
      <dgm:prSet/>
      <dgm:spPr/>
      <dgm:t>
        <a:bodyPr/>
        <a:lstStyle/>
        <a:p>
          <a:endParaRPr lang="en-US"/>
        </a:p>
      </dgm:t>
    </dgm:pt>
    <dgm:pt modelId="{34FC8B98-958E-493F-9E05-0CD6A3D83081}">
      <dgm:prSet phldrT="[Text]"/>
      <dgm:spPr>
        <a:solidFill>
          <a:srgbClr val="FFFF66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Benign </a:t>
          </a:r>
          <a:endParaRPr lang="en-US" dirty="0">
            <a:solidFill>
              <a:schemeClr val="tx1"/>
            </a:solidFill>
          </a:endParaRPr>
        </a:p>
      </dgm:t>
    </dgm:pt>
    <dgm:pt modelId="{88902F40-56EA-4F0F-A5C6-939FC55437D6}" type="parTrans" cxnId="{22FC0963-C3D2-4509-9A74-E427F49316B6}">
      <dgm:prSet/>
      <dgm:spPr/>
      <dgm:t>
        <a:bodyPr/>
        <a:lstStyle/>
        <a:p>
          <a:endParaRPr lang="en-US"/>
        </a:p>
      </dgm:t>
    </dgm:pt>
    <dgm:pt modelId="{C6B03BD4-8FE1-4511-9C23-F28B6813E338}" type="sibTrans" cxnId="{22FC0963-C3D2-4509-9A74-E427F49316B6}">
      <dgm:prSet/>
      <dgm:spPr/>
      <dgm:t>
        <a:bodyPr/>
        <a:lstStyle/>
        <a:p>
          <a:endParaRPr lang="en-US"/>
        </a:p>
      </dgm:t>
    </dgm:pt>
    <dgm:pt modelId="{4782F540-B060-4E7F-A955-5FF9C8940162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smtClean="0"/>
            <a:t>Malignant</a:t>
          </a:r>
          <a:endParaRPr lang="en-US" dirty="0"/>
        </a:p>
      </dgm:t>
    </dgm:pt>
    <dgm:pt modelId="{C6A2B8E8-3F90-4191-8652-7A628AD8D313}" type="parTrans" cxnId="{28081B78-4D3F-4627-857C-5EB02CB6D236}">
      <dgm:prSet/>
      <dgm:spPr/>
      <dgm:t>
        <a:bodyPr/>
        <a:lstStyle/>
        <a:p>
          <a:endParaRPr lang="en-US"/>
        </a:p>
      </dgm:t>
    </dgm:pt>
    <dgm:pt modelId="{52C973F8-6763-44F6-9711-789C0C221B0B}" type="sibTrans" cxnId="{28081B78-4D3F-4627-857C-5EB02CB6D236}">
      <dgm:prSet/>
      <dgm:spPr/>
      <dgm:t>
        <a:bodyPr/>
        <a:lstStyle/>
        <a:p>
          <a:endParaRPr lang="en-US"/>
        </a:p>
      </dgm:t>
    </dgm:pt>
    <dgm:pt modelId="{B55E0994-0C96-416C-98F1-EFDE11988C9A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dirty="0" err="1" smtClean="0">
              <a:solidFill>
                <a:schemeClr val="tx1"/>
              </a:solidFill>
            </a:rPr>
            <a:t>Parafollicular</a:t>
          </a:r>
          <a:r>
            <a:rPr lang="en-US" dirty="0" smtClean="0">
              <a:solidFill>
                <a:schemeClr val="tx1"/>
              </a:solidFill>
            </a:rPr>
            <a:t> cell derived</a:t>
          </a:r>
          <a:endParaRPr lang="en-US" dirty="0">
            <a:solidFill>
              <a:schemeClr val="tx1"/>
            </a:solidFill>
          </a:endParaRPr>
        </a:p>
      </dgm:t>
    </dgm:pt>
    <dgm:pt modelId="{44CA89B7-B55B-475F-BDDE-32623326A52C}" type="parTrans" cxnId="{7D09EE82-AFE1-4C6F-85A2-C5B26D70782C}">
      <dgm:prSet/>
      <dgm:spPr/>
      <dgm:t>
        <a:bodyPr/>
        <a:lstStyle/>
        <a:p>
          <a:endParaRPr lang="en-US"/>
        </a:p>
      </dgm:t>
    </dgm:pt>
    <dgm:pt modelId="{91510880-9CBA-4B69-8F75-2A40E28CDED2}" type="sibTrans" cxnId="{7D09EE82-AFE1-4C6F-85A2-C5B26D70782C}">
      <dgm:prSet/>
      <dgm:spPr/>
      <dgm:t>
        <a:bodyPr/>
        <a:lstStyle/>
        <a:p>
          <a:endParaRPr lang="en-US"/>
        </a:p>
      </dgm:t>
    </dgm:pt>
    <dgm:pt modelId="{7B31A8EF-B5A4-40C3-92C8-8AC35FF13348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dirty="0" err="1" smtClean="0">
              <a:solidFill>
                <a:schemeClr val="tx1"/>
              </a:solidFill>
            </a:rPr>
            <a:t>Medullary</a:t>
          </a:r>
          <a:r>
            <a:rPr lang="en-US" dirty="0" smtClean="0">
              <a:solidFill>
                <a:schemeClr val="tx1"/>
              </a:solidFill>
            </a:rPr>
            <a:t> carcinoma</a:t>
          </a:r>
          <a:endParaRPr lang="en-US" dirty="0">
            <a:solidFill>
              <a:schemeClr val="tx1"/>
            </a:solidFill>
          </a:endParaRPr>
        </a:p>
      </dgm:t>
    </dgm:pt>
    <dgm:pt modelId="{64A123A0-3B31-4F9E-A8DC-922498F95AB0}" type="parTrans" cxnId="{E8067E1C-1F24-4B8B-9080-55912D8E4C78}">
      <dgm:prSet/>
      <dgm:spPr/>
      <dgm:t>
        <a:bodyPr/>
        <a:lstStyle/>
        <a:p>
          <a:endParaRPr lang="en-US"/>
        </a:p>
      </dgm:t>
    </dgm:pt>
    <dgm:pt modelId="{C55FE2EE-5988-4B63-B3A7-F7D57B5F292A}" type="sibTrans" cxnId="{E8067E1C-1F24-4B8B-9080-55912D8E4C78}">
      <dgm:prSet/>
      <dgm:spPr/>
      <dgm:t>
        <a:bodyPr/>
        <a:lstStyle/>
        <a:p>
          <a:endParaRPr lang="en-US"/>
        </a:p>
      </dgm:t>
    </dgm:pt>
    <dgm:pt modelId="{9B0256D8-9314-47B9-8794-BA77347A66E1}">
      <dgm:prSet phldrT="[Text]"/>
      <dgm:spPr>
        <a:solidFill>
          <a:srgbClr val="FF7C80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Follicular carcinoma</a:t>
          </a:r>
          <a:endParaRPr lang="en-US" dirty="0">
            <a:solidFill>
              <a:schemeClr val="tx1"/>
            </a:solidFill>
          </a:endParaRPr>
        </a:p>
      </dgm:t>
    </dgm:pt>
    <dgm:pt modelId="{A65C3923-8783-4322-966C-687FDAE76448}" type="parTrans" cxnId="{29447C5A-8066-4671-A7D4-967E3F164FEA}">
      <dgm:prSet/>
      <dgm:spPr/>
      <dgm:t>
        <a:bodyPr/>
        <a:lstStyle/>
        <a:p>
          <a:endParaRPr lang="en-US"/>
        </a:p>
      </dgm:t>
    </dgm:pt>
    <dgm:pt modelId="{AB09E826-F119-4E3D-917B-F7D280F33317}" type="sibTrans" cxnId="{29447C5A-8066-4671-A7D4-967E3F164FEA}">
      <dgm:prSet/>
      <dgm:spPr/>
      <dgm:t>
        <a:bodyPr/>
        <a:lstStyle/>
        <a:p>
          <a:endParaRPr lang="en-US"/>
        </a:p>
      </dgm:t>
    </dgm:pt>
    <dgm:pt modelId="{9DD06B04-25A0-4CBE-86A7-49CC4A30DB4F}">
      <dgm:prSet phldrT="[Text]"/>
      <dgm:spPr>
        <a:solidFill>
          <a:srgbClr val="FF7C80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Papillary carcinoma</a:t>
          </a:r>
          <a:endParaRPr lang="en-US" dirty="0">
            <a:solidFill>
              <a:schemeClr val="tx1"/>
            </a:solidFill>
          </a:endParaRPr>
        </a:p>
      </dgm:t>
    </dgm:pt>
    <dgm:pt modelId="{EF251202-A550-4D78-835D-F42735C6C1C4}" type="parTrans" cxnId="{B21D1B6A-57FE-4ECC-BA7C-985DAE95B431}">
      <dgm:prSet/>
      <dgm:spPr/>
      <dgm:t>
        <a:bodyPr/>
        <a:lstStyle/>
        <a:p>
          <a:endParaRPr lang="en-US"/>
        </a:p>
      </dgm:t>
    </dgm:pt>
    <dgm:pt modelId="{BD5BC797-FBD3-4804-9631-CD86C50788DD}" type="sibTrans" cxnId="{B21D1B6A-57FE-4ECC-BA7C-985DAE95B431}">
      <dgm:prSet/>
      <dgm:spPr/>
      <dgm:t>
        <a:bodyPr/>
        <a:lstStyle/>
        <a:p>
          <a:endParaRPr lang="en-US"/>
        </a:p>
      </dgm:t>
    </dgm:pt>
    <dgm:pt modelId="{C823241E-4468-4334-A8CE-8EF798C63476}">
      <dgm:prSet phldrT="[Text]"/>
      <dgm:spPr>
        <a:solidFill>
          <a:srgbClr val="FF7C80"/>
        </a:solidFill>
      </dgm:spPr>
      <dgm:t>
        <a:bodyPr/>
        <a:lstStyle/>
        <a:p>
          <a:r>
            <a:rPr lang="en-US" dirty="0" err="1" smtClean="0">
              <a:solidFill>
                <a:schemeClr val="tx1"/>
              </a:solidFill>
            </a:rPr>
            <a:t>Anaplastic</a:t>
          </a:r>
          <a:r>
            <a:rPr lang="en-US" dirty="0" smtClean="0">
              <a:solidFill>
                <a:schemeClr val="tx1"/>
              </a:solidFill>
            </a:rPr>
            <a:t> carcinoma</a:t>
          </a:r>
          <a:endParaRPr lang="en-US" dirty="0">
            <a:solidFill>
              <a:schemeClr val="tx1"/>
            </a:solidFill>
          </a:endParaRPr>
        </a:p>
      </dgm:t>
    </dgm:pt>
    <dgm:pt modelId="{86B252F9-3913-43D3-B9FD-DD64852938B6}" type="parTrans" cxnId="{235D56B0-96F7-43C5-B6F5-1754993577BA}">
      <dgm:prSet/>
      <dgm:spPr/>
      <dgm:t>
        <a:bodyPr/>
        <a:lstStyle/>
        <a:p>
          <a:endParaRPr lang="en-US"/>
        </a:p>
      </dgm:t>
    </dgm:pt>
    <dgm:pt modelId="{10776A47-528C-40C6-88B0-A5B72F3772F7}" type="sibTrans" cxnId="{235D56B0-96F7-43C5-B6F5-1754993577BA}">
      <dgm:prSet/>
      <dgm:spPr/>
      <dgm:t>
        <a:bodyPr/>
        <a:lstStyle/>
        <a:p>
          <a:endParaRPr lang="en-US"/>
        </a:p>
      </dgm:t>
    </dgm:pt>
    <dgm:pt modelId="{EF0A27B7-69EF-4A96-A9B6-126724C1F9D2}">
      <dgm:prSet phldrT="[Text]"/>
      <dgm:spPr>
        <a:solidFill>
          <a:srgbClr val="FFFF66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Follicular adenoma</a:t>
          </a:r>
          <a:endParaRPr lang="en-US" dirty="0">
            <a:solidFill>
              <a:schemeClr val="tx1"/>
            </a:solidFill>
          </a:endParaRPr>
        </a:p>
      </dgm:t>
    </dgm:pt>
    <dgm:pt modelId="{1DC1BC72-3D2C-4D1E-85C4-5A1643E8989E}" type="parTrans" cxnId="{7786C91B-E129-4BA1-A78B-29D41FE0150A}">
      <dgm:prSet/>
      <dgm:spPr/>
      <dgm:t>
        <a:bodyPr/>
        <a:lstStyle/>
        <a:p>
          <a:endParaRPr lang="en-US"/>
        </a:p>
      </dgm:t>
    </dgm:pt>
    <dgm:pt modelId="{3F0B0B0B-03FA-4E7A-BB28-1A24E1D7572D}" type="sibTrans" cxnId="{7786C91B-E129-4BA1-A78B-29D41FE0150A}">
      <dgm:prSet/>
      <dgm:spPr/>
      <dgm:t>
        <a:bodyPr/>
        <a:lstStyle/>
        <a:p>
          <a:endParaRPr lang="en-US"/>
        </a:p>
      </dgm:t>
    </dgm:pt>
    <dgm:pt modelId="{EBC122A4-CB55-4E89-95EC-A56D622986A7}" type="pres">
      <dgm:prSet presAssocID="{209EBE24-B02B-47DF-B8E0-DB42D2DBACA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5DB24BD-370C-4EAE-881A-DC62379B262C}" type="pres">
      <dgm:prSet presAssocID="{31135AFA-25F3-4C40-868B-8D618BD9BA8D}" presName="root1" presStyleCnt="0"/>
      <dgm:spPr/>
    </dgm:pt>
    <dgm:pt modelId="{5B587F94-2551-4875-B3D6-8D1B770F5024}" type="pres">
      <dgm:prSet presAssocID="{31135AFA-25F3-4C40-868B-8D618BD9BA8D}" presName="LevelOneTextNode" presStyleLbl="node0" presStyleIdx="0" presStyleCnt="1" custLinFactNeighborX="-190" custLinFactNeighborY="-5520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6D34B26-94F1-43C1-B34E-CA0BE88F0F79}" type="pres">
      <dgm:prSet presAssocID="{31135AFA-25F3-4C40-868B-8D618BD9BA8D}" presName="level2hierChild" presStyleCnt="0"/>
      <dgm:spPr/>
    </dgm:pt>
    <dgm:pt modelId="{5A789853-D183-49F7-92AA-F2276D72A67B}" type="pres">
      <dgm:prSet presAssocID="{B34DA459-1DC9-4137-9F7D-5054C59995E3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1D0F9AB9-F6F3-4BD8-AF75-4E975173276D}" type="pres">
      <dgm:prSet presAssocID="{B34DA459-1DC9-4137-9F7D-5054C59995E3}" presName="connTx" presStyleLbl="parChTrans1D2" presStyleIdx="0" presStyleCnt="2"/>
      <dgm:spPr/>
      <dgm:t>
        <a:bodyPr/>
        <a:lstStyle/>
        <a:p>
          <a:endParaRPr lang="en-US"/>
        </a:p>
      </dgm:t>
    </dgm:pt>
    <dgm:pt modelId="{2F7C0603-8A47-4D34-B3A5-BBBFD0892DDC}" type="pres">
      <dgm:prSet presAssocID="{D665DB2F-C1C7-488E-995B-92C40FF849A0}" presName="root2" presStyleCnt="0"/>
      <dgm:spPr/>
    </dgm:pt>
    <dgm:pt modelId="{B157AC45-226C-418D-8B1D-13C2F4459668}" type="pres">
      <dgm:prSet presAssocID="{D665DB2F-C1C7-488E-995B-92C40FF849A0}" presName="LevelTwoTextNode" presStyleLbl="node2" presStyleIdx="0" presStyleCnt="2" custLinFactY="-13662" custLinFactNeighborX="-1422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DCE34FB-CFD0-445F-BA24-3E1E31F57B1D}" type="pres">
      <dgm:prSet presAssocID="{D665DB2F-C1C7-488E-995B-92C40FF849A0}" presName="level3hierChild" presStyleCnt="0"/>
      <dgm:spPr/>
    </dgm:pt>
    <dgm:pt modelId="{612418B0-D305-43FB-9498-37374D44292E}" type="pres">
      <dgm:prSet presAssocID="{88902F40-56EA-4F0F-A5C6-939FC55437D6}" presName="conn2-1" presStyleLbl="parChTrans1D3" presStyleIdx="0" presStyleCnt="3"/>
      <dgm:spPr/>
      <dgm:t>
        <a:bodyPr/>
        <a:lstStyle/>
        <a:p>
          <a:endParaRPr lang="en-US"/>
        </a:p>
      </dgm:t>
    </dgm:pt>
    <dgm:pt modelId="{88C064F6-C4B5-40DC-BA3F-AAF7AA4BC18B}" type="pres">
      <dgm:prSet presAssocID="{88902F40-56EA-4F0F-A5C6-939FC55437D6}" presName="connTx" presStyleLbl="parChTrans1D3" presStyleIdx="0" presStyleCnt="3"/>
      <dgm:spPr/>
      <dgm:t>
        <a:bodyPr/>
        <a:lstStyle/>
        <a:p>
          <a:endParaRPr lang="en-US"/>
        </a:p>
      </dgm:t>
    </dgm:pt>
    <dgm:pt modelId="{5C648A3B-2FAB-40F3-9E7B-78B7130CC320}" type="pres">
      <dgm:prSet presAssocID="{34FC8B98-958E-493F-9E05-0CD6A3D83081}" presName="root2" presStyleCnt="0"/>
      <dgm:spPr/>
    </dgm:pt>
    <dgm:pt modelId="{C15AF305-EE0E-4D3E-B46E-18AA69B6A42F}" type="pres">
      <dgm:prSet presAssocID="{34FC8B98-958E-493F-9E05-0CD6A3D83081}" presName="LevelTwoTextNode" presStyleLbl="node3" presStyleIdx="0" presStyleCnt="3" custLinFactY="-20084" custLinFactNeighborX="-11327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D46ED9F-467F-4483-B96E-734B1877202F}" type="pres">
      <dgm:prSet presAssocID="{34FC8B98-958E-493F-9E05-0CD6A3D83081}" presName="level3hierChild" presStyleCnt="0"/>
      <dgm:spPr/>
    </dgm:pt>
    <dgm:pt modelId="{1F497C65-C6E4-44FE-A61B-FFD306E5C083}" type="pres">
      <dgm:prSet presAssocID="{1DC1BC72-3D2C-4D1E-85C4-5A1643E8989E}" presName="conn2-1" presStyleLbl="parChTrans1D4" presStyleIdx="0" presStyleCnt="4"/>
      <dgm:spPr/>
      <dgm:t>
        <a:bodyPr/>
        <a:lstStyle/>
        <a:p>
          <a:endParaRPr lang="en-US"/>
        </a:p>
      </dgm:t>
    </dgm:pt>
    <dgm:pt modelId="{AD283636-4C0D-4062-A771-61A024C98E39}" type="pres">
      <dgm:prSet presAssocID="{1DC1BC72-3D2C-4D1E-85C4-5A1643E8989E}" presName="connTx" presStyleLbl="parChTrans1D4" presStyleIdx="0" presStyleCnt="4"/>
      <dgm:spPr/>
      <dgm:t>
        <a:bodyPr/>
        <a:lstStyle/>
        <a:p>
          <a:endParaRPr lang="en-US"/>
        </a:p>
      </dgm:t>
    </dgm:pt>
    <dgm:pt modelId="{BDEA6934-1BDF-4469-AF4E-B7E1EA3BAD4E}" type="pres">
      <dgm:prSet presAssocID="{EF0A27B7-69EF-4A96-A9B6-126724C1F9D2}" presName="root2" presStyleCnt="0"/>
      <dgm:spPr/>
    </dgm:pt>
    <dgm:pt modelId="{6BF279E6-214B-4EFF-B1E2-145912439B6C}" type="pres">
      <dgm:prSet presAssocID="{EF0A27B7-69EF-4A96-A9B6-126724C1F9D2}" presName="LevelTwoTextNode" presStyleLbl="node4" presStyleIdx="0" presStyleCnt="4" custLinFactY="-20084" custLinFactNeighborX="190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F51CB39-B52A-4FF0-98FB-260B5CEB6549}" type="pres">
      <dgm:prSet presAssocID="{EF0A27B7-69EF-4A96-A9B6-126724C1F9D2}" presName="level3hierChild" presStyleCnt="0"/>
      <dgm:spPr/>
    </dgm:pt>
    <dgm:pt modelId="{516C4FE2-32A7-408E-809B-70B2C9799772}" type="pres">
      <dgm:prSet presAssocID="{C6A2B8E8-3F90-4191-8652-7A628AD8D313}" presName="conn2-1" presStyleLbl="parChTrans1D3" presStyleIdx="1" presStyleCnt="3"/>
      <dgm:spPr/>
      <dgm:t>
        <a:bodyPr/>
        <a:lstStyle/>
        <a:p>
          <a:endParaRPr lang="en-US"/>
        </a:p>
      </dgm:t>
    </dgm:pt>
    <dgm:pt modelId="{8E5E2F05-5197-4859-8C63-DF501DA74E60}" type="pres">
      <dgm:prSet presAssocID="{C6A2B8E8-3F90-4191-8652-7A628AD8D313}" presName="connTx" presStyleLbl="parChTrans1D3" presStyleIdx="1" presStyleCnt="3"/>
      <dgm:spPr/>
      <dgm:t>
        <a:bodyPr/>
        <a:lstStyle/>
        <a:p>
          <a:endParaRPr lang="en-US"/>
        </a:p>
      </dgm:t>
    </dgm:pt>
    <dgm:pt modelId="{5CC8C55A-5EAA-4DD0-A548-0C980D32D6B5}" type="pres">
      <dgm:prSet presAssocID="{4782F540-B060-4E7F-A955-5FF9C8940162}" presName="root2" presStyleCnt="0"/>
      <dgm:spPr/>
    </dgm:pt>
    <dgm:pt modelId="{624E7198-5A17-4D7C-9D3B-239C4655740A}" type="pres">
      <dgm:prSet presAssocID="{4782F540-B060-4E7F-A955-5FF9C8940162}" presName="LevelTwoTextNode" presStyleLbl="node3" presStyleIdx="1" presStyleCnt="3" custLinFactY="-50605" custLinFactNeighborX="-11327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9E1D0A3-B80D-4131-8362-8753EA6F089D}" type="pres">
      <dgm:prSet presAssocID="{4782F540-B060-4E7F-A955-5FF9C8940162}" presName="level3hierChild" presStyleCnt="0"/>
      <dgm:spPr/>
    </dgm:pt>
    <dgm:pt modelId="{7204B67B-D166-4ECB-B6BE-F9026C2E00D7}" type="pres">
      <dgm:prSet presAssocID="{A65C3923-8783-4322-966C-687FDAE76448}" presName="conn2-1" presStyleLbl="parChTrans1D4" presStyleIdx="1" presStyleCnt="4"/>
      <dgm:spPr/>
      <dgm:t>
        <a:bodyPr/>
        <a:lstStyle/>
        <a:p>
          <a:endParaRPr lang="en-US"/>
        </a:p>
      </dgm:t>
    </dgm:pt>
    <dgm:pt modelId="{FDE10D97-657E-4DEF-866D-C0D0E014C492}" type="pres">
      <dgm:prSet presAssocID="{A65C3923-8783-4322-966C-687FDAE76448}" presName="connTx" presStyleLbl="parChTrans1D4" presStyleIdx="1" presStyleCnt="4"/>
      <dgm:spPr/>
      <dgm:t>
        <a:bodyPr/>
        <a:lstStyle/>
        <a:p>
          <a:endParaRPr lang="en-US"/>
        </a:p>
      </dgm:t>
    </dgm:pt>
    <dgm:pt modelId="{B73FABA0-2126-4120-9D80-07DC74DE6F36}" type="pres">
      <dgm:prSet presAssocID="{9B0256D8-9314-47B9-8794-BA77347A66E1}" presName="root2" presStyleCnt="0"/>
      <dgm:spPr/>
    </dgm:pt>
    <dgm:pt modelId="{04F05800-2EAB-4096-895A-EDB3CEC26EF8}" type="pres">
      <dgm:prSet presAssocID="{9B0256D8-9314-47B9-8794-BA77347A66E1}" presName="LevelTwoTextNode" presStyleLbl="node4" presStyleIdx="1" presStyleCnt="4" custLinFactY="-13662" custLinFactNeighborX="190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FE59D2-F9EB-4595-9415-013C497994B1}" type="pres">
      <dgm:prSet presAssocID="{9B0256D8-9314-47B9-8794-BA77347A66E1}" presName="level3hierChild" presStyleCnt="0"/>
      <dgm:spPr/>
    </dgm:pt>
    <dgm:pt modelId="{3A83A69E-16BD-48DA-8C96-4AB02BF8C081}" type="pres">
      <dgm:prSet presAssocID="{EF251202-A550-4D78-835D-F42735C6C1C4}" presName="conn2-1" presStyleLbl="parChTrans1D4" presStyleIdx="2" presStyleCnt="4"/>
      <dgm:spPr/>
      <dgm:t>
        <a:bodyPr/>
        <a:lstStyle/>
        <a:p>
          <a:endParaRPr lang="en-US"/>
        </a:p>
      </dgm:t>
    </dgm:pt>
    <dgm:pt modelId="{FC92604A-3A50-4381-99F5-7C6C97C02686}" type="pres">
      <dgm:prSet presAssocID="{EF251202-A550-4D78-835D-F42735C6C1C4}" presName="connTx" presStyleLbl="parChTrans1D4" presStyleIdx="2" presStyleCnt="4"/>
      <dgm:spPr/>
      <dgm:t>
        <a:bodyPr/>
        <a:lstStyle/>
        <a:p>
          <a:endParaRPr lang="en-US"/>
        </a:p>
      </dgm:t>
    </dgm:pt>
    <dgm:pt modelId="{800E30D2-A230-49EC-AE05-8A1C5DA72869}" type="pres">
      <dgm:prSet presAssocID="{9DD06B04-25A0-4CBE-86A7-49CC4A30DB4F}" presName="root2" presStyleCnt="0"/>
      <dgm:spPr/>
    </dgm:pt>
    <dgm:pt modelId="{6A0C1659-CCDB-4EA4-9B96-BDCFB074A705}" type="pres">
      <dgm:prSet presAssocID="{9DD06B04-25A0-4CBE-86A7-49CC4A30DB4F}" presName="LevelTwoTextNode" presStyleLbl="node4" presStyleIdx="2" presStyleCnt="4" custLinFactY="-24586" custLinFactNeighborX="190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62D61C7-9BDF-4DA9-B89F-C11898D3AEEF}" type="pres">
      <dgm:prSet presAssocID="{9DD06B04-25A0-4CBE-86A7-49CC4A30DB4F}" presName="level3hierChild" presStyleCnt="0"/>
      <dgm:spPr/>
    </dgm:pt>
    <dgm:pt modelId="{076BDEF0-3F88-4140-8581-B5AFE4F23638}" type="pres">
      <dgm:prSet presAssocID="{86B252F9-3913-43D3-B9FD-DD64852938B6}" presName="conn2-1" presStyleLbl="parChTrans1D4" presStyleIdx="3" presStyleCnt="4"/>
      <dgm:spPr/>
      <dgm:t>
        <a:bodyPr/>
        <a:lstStyle/>
        <a:p>
          <a:endParaRPr lang="en-US"/>
        </a:p>
      </dgm:t>
    </dgm:pt>
    <dgm:pt modelId="{30A10535-9B06-430D-B3C2-6EDDA9226988}" type="pres">
      <dgm:prSet presAssocID="{86B252F9-3913-43D3-B9FD-DD64852938B6}" presName="connTx" presStyleLbl="parChTrans1D4" presStyleIdx="3" presStyleCnt="4"/>
      <dgm:spPr/>
      <dgm:t>
        <a:bodyPr/>
        <a:lstStyle/>
        <a:p>
          <a:endParaRPr lang="en-US"/>
        </a:p>
      </dgm:t>
    </dgm:pt>
    <dgm:pt modelId="{2E0D20D7-944C-449D-8403-9999FEF54701}" type="pres">
      <dgm:prSet presAssocID="{C823241E-4468-4334-A8CE-8EF798C63476}" presName="root2" presStyleCnt="0"/>
      <dgm:spPr/>
    </dgm:pt>
    <dgm:pt modelId="{82E2BD37-F902-47A3-9CB9-45BBDA0FE561}" type="pres">
      <dgm:prSet presAssocID="{C823241E-4468-4334-A8CE-8EF798C63476}" presName="LevelTwoTextNode" presStyleLbl="node4" presStyleIdx="3" presStyleCnt="4" custLinFactY="-35509" custLinFactNeighborX="190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46E2E6-1B1F-4DAE-AAAA-A93BB3AEA1ED}" type="pres">
      <dgm:prSet presAssocID="{C823241E-4468-4334-A8CE-8EF798C63476}" presName="level3hierChild" presStyleCnt="0"/>
      <dgm:spPr/>
    </dgm:pt>
    <dgm:pt modelId="{17258F2D-F7C1-4F82-A782-40EAF9E196FA}" type="pres">
      <dgm:prSet presAssocID="{44CA89B7-B55B-475F-BDDE-32623326A52C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23B3EC79-B320-4344-8E32-0A7574140A5C}" type="pres">
      <dgm:prSet presAssocID="{44CA89B7-B55B-475F-BDDE-32623326A52C}" presName="connTx" presStyleLbl="parChTrans1D2" presStyleIdx="1" presStyleCnt="2"/>
      <dgm:spPr/>
      <dgm:t>
        <a:bodyPr/>
        <a:lstStyle/>
        <a:p>
          <a:endParaRPr lang="en-US"/>
        </a:p>
      </dgm:t>
    </dgm:pt>
    <dgm:pt modelId="{B154686E-256D-48F9-8915-CCB7D9B259F6}" type="pres">
      <dgm:prSet presAssocID="{B55E0994-0C96-416C-98F1-EFDE11988C9A}" presName="root2" presStyleCnt="0"/>
      <dgm:spPr/>
    </dgm:pt>
    <dgm:pt modelId="{198ED2B2-1AC3-45B4-8233-5617C886DAC2}" type="pres">
      <dgm:prSet presAssocID="{B55E0994-0C96-416C-98F1-EFDE11988C9A}" presName="LevelTwoTextNode" presStyleLbl="node2" presStyleIdx="1" presStyleCnt="2" custLinFactNeighborX="2914" custLinFactNeighborY="-1408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DB11520-4500-46CD-902E-36FEF15D12F9}" type="pres">
      <dgm:prSet presAssocID="{B55E0994-0C96-416C-98F1-EFDE11988C9A}" presName="level3hierChild" presStyleCnt="0"/>
      <dgm:spPr/>
    </dgm:pt>
    <dgm:pt modelId="{60082B15-E96B-4D36-A481-C7801009580A}" type="pres">
      <dgm:prSet presAssocID="{64A123A0-3B31-4F9E-A8DC-922498F95AB0}" presName="conn2-1" presStyleLbl="parChTrans1D3" presStyleIdx="2" presStyleCnt="3"/>
      <dgm:spPr/>
      <dgm:t>
        <a:bodyPr/>
        <a:lstStyle/>
        <a:p>
          <a:endParaRPr lang="en-US"/>
        </a:p>
      </dgm:t>
    </dgm:pt>
    <dgm:pt modelId="{BF42CB4C-6470-43D2-8F5F-8A33EFB59F85}" type="pres">
      <dgm:prSet presAssocID="{64A123A0-3B31-4F9E-A8DC-922498F95AB0}" presName="connTx" presStyleLbl="parChTrans1D3" presStyleIdx="2" presStyleCnt="3"/>
      <dgm:spPr/>
      <dgm:t>
        <a:bodyPr/>
        <a:lstStyle/>
        <a:p>
          <a:endParaRPr lang="en-US"/>
        </a:p>
      </dgm:t>
    </dgm:pt>
    <dgm:pt modelId="{5595C828-0985-4651-A1CA-1FCCBBFB85A7}" type="pres">
      <dgm:prSet presAssocID="{7B31A8EF-B5A4-40C3-92C8-8AC35FF13348}" presName="root2" presStyleCnt="0"/>
      <dgm:spPr/>
    </dgm:pt>
    <dgm:pt modelId="{4754425E-F345-4FB7-802C-CE957F00AE0D}" type="pres">
      <dgm:prSet presAssocID="{7B31A8EF-B5A4-40C3-92C8-8AC35FF13348}" presName="LevelTwoTextNode" presStyleLbl="node3" presStyleIdx="2" presStyleCnt="3" custLinFactX="40190" custLinFactNeighborX="100000" custLinFactNeighborY="-1408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7640649-C7A0-4446-87DC-BBC51DE5ECED}" type="pres">
      <dgm:prSet presAssocID="{7B31A8EF-B5A4-40C3-92C8-8AC35FF13348}" presName="level3hierChild" presStyleCnt="0"/>
      <dgm:spPr/>
    </dgm:pt>
  </dgm:ptLst>
  <dgm:cxnLst>
    <dgm:cxn modelId="{827ECD5B-3CC2-48FE-B57C-69D5958549CF}" type="presOf" srcId="{1DC1BC72-3D2C-4D1E-85C4-5A1643E8989E}" destId="{1F497C65-C6E4-44FE-A61B-FFD306E5C083}" srcOrd="0" destOrd="0" presId="urn:microsoft.com/office/officeart/2005/8/layout/hierarchy2"/>
    <dgm:cxn modelId="{E8067E1C-1F24-4B8B-9080-55912D8E4C78}" srcId="{B55E0994-0C96-416C-98F1-EFDE11988C9A}" destId="{7B31A8EF-B5A4-40C3-92C8-8AC35FF13348}" srcOrd="0" destOrd="0" parTransId="{64A123A0-3B31-4F9E-A8DC-922498F95AB0}" sibTransId="{C55FE2EE-5988-4B63-B3A7-F7D57B5F292A}"/>
    <dgm:cxn modelId="{28081B78-4D3F-4627-857C-5EB02CB6D236}" srcId="{D665DB2F-C1C7-488E-995B-92C40FF849A0}" destId="{4782F540-B060-4E7F-A955-5FF9C8940162}" srcOrd="1" destOrd="0" parTransId="{C6A2B8E8-3F90-4191-8652-7A628AD8D313}" sibTransId="{52C973F8-6763-44F6-9711-789C0C221B0B}"/>
    <dgm:cxn modelId="{EF906797-022B-4395-99F7-4DA27C57F017}" type="presOf" srcId="{B55E0994-0C96-416C-98F1-EFDE11988C9A}" destId="{198ED2B2-1AC3-45B4-8233-5617C886DAC2}" srcOrd="0" destOrd="0" presId="urn:microsoft.com/office/officeart/2005/8/layout/hierarchy2"/>
    <dgm:cxn modelId="{7953EA12-056A-43D0-B0B1-1F45BF59DC26}" type="presOf" srcId="{C823241E-4468-4334-A8CE-8EF798C63476}" destId="{82E2BD37-F902-47A3-9CB9-45BBDA0FE561}" srcOrd="0" destOrd="0" presId="urn:microsoft.com/office/officeart/2005/8/layout/hierarchy2"/>
    <dgm:cxn modelId="{7786C91B-E129-4BA1-A78B-29D41FE0150A}" srcId="{34FC8B98-958E-493F-9E05-0CD6A3D83081}" destId="{EF0A27B7-69EF-4A96-A9B6-126724C1F9D2}" srcOrd="0" destOrd="0" parTransId="{1DC1BC72-3D2C-4D1E-85C4-5A1643E8989E}" sibTransId="{3F0B0B0B-03FA-4E7A-BB28-1A24E1D7572D}"/>
    <dgm:cxn modelId="{73950A3E-5B36-494D-A8B0-2F95D6B3B674}" type="presOf" srcId="{4782F540-B060-4E7F-A955-5FF9C8940162}" destId="{624E7198-5A17-4D7C-9D3B-239C4655740A}" srcOrd="0" destOrd="0" presId="urn:microsoft.com/office/officeart/2005/8/layout/hierarchy2"/>
    <dgm:cxn modelId="{60B9F9E4-7C14-4A38-9C8F-220E7CE06C28}" type="presOf" srcId="{A65C3923-8783-4322-966C-687FDAE76448}" destId="{FDE10D97-657E-4DEF-866D-C0D0E014C492}" srcOrd="1" destOrd="0" presId="urn:microsoft.com/office/officeart/2005/8/layout/hierarchy2"/>
    <dgm:cxn modelId="{DD60E344-14C4-4BFE-9B4F-D236ABEF28A5}" type="presOf" srcId="{9DD06B04-25A0-4CBE-86A7-49CC4A30DB4F}" destId="{6A0C1659-CCDB-4EA4-9B96-BDCFB074A705}" srcOrd="0" destOrd="0" presId="urn:microsoft.com/office/officeart/2005/8/layout/hierarchy2"/>
    <dgm:cxn modelId="{86238212-A1EC-48D6-9F5A-19520E6640B1}" type="presOf" srcId="{44CA89B7-B55B-475F-BDDE-32623326A52C}" destId="{17258F2D-F7C1-4F82-A782-40EAF9E196FA}" srcOrd="0" destOrd="0" presId="urn:microsoft.com/office/officeart/2005/8/layout/hierarchy2"/>
    <dgm:cxn modelId="{2F876625-626B-4947-B414-959284034FB5}" type="presOf" srcId="{31135AFA-25F3-4C40-868B-8D618BD9BA8D}" destId="{5B587F94-2551-4875-B3D6-8D1B770F5024}" srcOrd="0" destOrd="0" presId="urn:microsoft.com/office/officeart/2005/8/layout/hierarchy2"/>
    <dgm:cxn modelId="{8F75D003-5B2A-417B-A2E1-7EFF23BE2079}" type="presOf" srcId="{1DC1BC72-3D2C-4D1E-85C4-5A1643E8989E}" destId="{AD283636-4C0D-4062-A771-61A024C98E39}" srcOrd="1" destOrd="0" presId="urn:microsoft.com/office/officeart/2005/8/layout/hierarchy2"/>
    <dgm:cxn modelId="{14C2D871-DC65-4DB1-A014-D0F2E9E6EAA8}" type="presOf" srcId="{34FC8B98-958E-493F-9E05-0CD6A3D83081}" destId="{C15AF305-EE0E-4D3E-B46E-18AA69B6A42F}" srcOrd="0" destOrd="0" presId="urn:microsoft.com/office/officeart/2005/8/layout/hierarchy2"/>
    <dgm:cxn modelId="{81B033BE-7507-48FF-8DBC-E65D9EEA357A}" srcId="{31135AFA-25F3-4C40-868B-8D618BD9BA8D}" destId="{D665DB2F-C1C7-488E-995B-92C40FF849A0}" srcOrd="0" destOrd="0" parTransId="{B34DA459-1DC9-4137-9F7D-5054C59995E3}" sibTransId="{66EE0B7E-F38E-4274-83BC-BE0C771A5780}"/>
    <dgm:cxn modelId="{B4112C59-3C10-4110-887D-B5D95B2EFCBC}" type="presOf" srcId="{86B252F9-3913-43D3-B9FD-DD64852938B6}" destId="{30A10535-9B06-430D-B3C2-6EDDA9226988}" srcOrd="1" destOrd="0" presId="urn:microsoft.com/office/officeart/2005/8/layout/hierarchy2"/>
    <dgm:cxn modelId="{7D09EE82-AFE1-4C6F-85A2-C5B26D70782C}" srcId="{31135AFA-25F3-4C40-868B-8D618BD9BA8D}" destId="{B55E0994-0C96-416C-98F1-EFDE11988C9A}" srcOrd="1" destOrd="0" parTransId="{44CA89B7-B55B-475F-BDDE-32623326A52C}" sibTransId="{91510880-9CBA-4B69-8F75-2A40E28CDED2}"/>
    <dgm:cxn modelId="{AE039FD6-098C-438A-88CC-38F5FF60D1BF}" type="presOf" srcId="{209EBE24-B02B-47DF-B8E0-DB42D2DBACA9}" destId="{EBC122A4-CB55-4E89-95EC-A56D622986A7}" srcOrd="0" destOrd="0" presId="urn:microsoft.com/office/officeart/2005/8/layout/hierarchy2"/>
    <dgm:cxn modelId="{29447C5A-8066-4671-A7D4-967E3F164FEA}" srcId="{4782F540-B060-4E7F-A955-5FF9C8940162}" destId="{9B0256D8-9314-47B9-8794-BA77347A66E1}" srcOrd="0" destOrd="0" parTransId="{A65C3923-8783-4322-966C-687FDAE76448}" sibTransId="{AB09E826-F119-4E3D-917B-F7D280F33317}"/>
    <dgm:cxn modelId="{169D7A86-00E6-4092-8AE3-AD1DD65237E1}" type="presOf" srcId="{9B0256D8-9314-47B9-8794-BA77347A66E1}" destId="{04F05800-2EAB-4096-895A-EDB3CEC26EF8}" srcOrd="0" destOrd="0" presId="urn:microsoft.com/office/officeart/2005/8/layout/hierarchy2"/>
    <dgm:cxn modelId="{7456D315-C5E4-4302-A10B-E450F3627490}" type="presOf" srcId="{44CA89B7-B55B-475F-BDDE-32623326A52C}" destId="{23B3EC79-B320-4344-8E32-0A7574140A5C}" srcOrd="1" destOrd="0" presId="urn:microsoft.com/office/officeart/2005/8/layout/hierarchy2"/>
    <dgm:cxn modelId="{CCFA2186-DCE7-406F-8EAE-2B079C4834A5}" type="presOf" srcId="{64A123A0-3B31-4F9E-A8DC-922498F95AB0}" destId="{60082B15-E96B-4D36-A481-C7801009580A}" srcOrd="0" destOrd="0" presId="urn:microsoft.com/office/officeart/2005/8/layout/hierarchy2"/>
    <dgm:cxn modelId="{5A7D117F-C214-4326-8142-027BCB04D05A}" type="presOf" srcId="{88902F40-56EA-4F0F-A5C6-939FC55437D6}" destId="{88C064F6-C4B5-40DC-BA3F-AAF7AA4BC18B}" srcOrd="1" destOrd="0" presId="urn:microsoft.com/office/officeart/2005/8/layout/hierarchy2"/>
    <dgm:cxn modelId="{D4506563-2E06-4D10-AC66-DA3CD20D2B68}" type="presOf" srcId="{EF0A27B7-69EF-4A96-A9B6-126724C1F9D2}" destId="{6BF279E6-214B-4EFF-B1E2-145912439B6C}" srcOrd="0" destOrd="0" presId="urn:microsoft.com/office/officeart/2005/8/layout/hierarchy2"/>
    <dgm:cxn modelId="{552AD04A-E730-4D54-8935-2302B23652E8}" type="presOf" srcId="{D665DB2F-C1C7-488E-995B-92C40FF849A0}" destId="{B157AC45-226C-418D-8B1D-13C2F4459668}" srcOrd="0" destOrd="0" presId="urn:microsoft.com/office/officeart/2005/8/layout/hierarchy2"/>
    <dgm:cxn modelId="{842D906E-29C9-4448-8569-327FDF3EF580}" type="presOf" srcId="{64A123A0-3B31-4F9E-A8DC-922498F95AB0}" destId="{BF42CB4C-6470-43D2-8F5F-8A33EFB59F85}" srcOrd="1" destOrd="0" presId="urn:microsoft.com/office/officeart/2005/8/layout/hierarchy2"/>
    <dgm:cxn modelId="{0D54F7AA-4754-47AF-84AA-53DEF18AD59C}" type="presOf" srcId="{7B31A8EF-B5A4-40C3-92C8-8AC35FF13348}" destId="{4754425E-F345-4FB7-802C-CE957F00AE0D}" srcOrd="0" destOrd="0" presId="urn:microsoft.com/office/officeart/2005/8/layout/hierarchy2"/>
    <dgm:cxn modelId="{1EC12EA3-A6D5-4F91-B99B-8656EDA5EE53}" type="presOf" srcId="{C6A2B8E8-3F90-4191-8652-7A628AD8D313}" destId="{516C4FE2-32A7-408E-809B-70B2C9799772}" srcOrd="0" destOrd="0" presId="urn:microsoft.com/office/officeart/2005/8/layout/hierarchy2"/>
    <dgm:cxn modelId="{E34835AD-A0BB-4990-8B70-8C058BC091B3}" type="presOf" srcId="{B34DA459-1DC9-4137-9F7D-5054C59995E3}" destId="{5A789853-D183-49F7-92AA-F2276D72A67B}" srcOrd="0" destOrd="0" presId="urn:microsoft.com/office/officeart/2005/8/layout/hierarchy2"/>
    <dgm:cxn modelId="{64F1E75A-236E-4A70-B5C1-780B9067CD7F}" srcId="{209EBE24-B02B-47DF-B8E0-DB42D2DBACA9}" destId="{31135AFA-25F3-4C40-868B-8D618BD9BA8D}" srcOrd="0" destOrd="0" parTransId="{5B01F56B-EE2C-4365-942C-6D1057476FA6}" sibTransId="{E145930D-3B2D-4EA9-A279-E568F25754F5}"/>
    <dgm:cxn modelId="{E3CBA7F2-8827-429A-B8AB-0E6E32CB2342}" type="presOf" srcId="{88902F40-56EA-4F0F-A5C6-939FC55437D6}" destId="{612418B0-D305-43FB-9498-37374D44292E}" srcOrd="0" destOrd="0" presId="urn:microsoft.com/office/officeart/2005/8/layout/hierarchy2"/>
    <dgm:cxn modelId="{080F52E1-C0B8-4BE4-BB95-6E6FA200F5F5}" type="presOf" srcId="{EF251202-A550-4D78-835D-F42735C6C1C4}" destId="{FC92604A-3A50-4381-99F5-7C6C97C02686}" srcOrd="1" destOrd="0" presId="urn:microsoft.com/office/officeart/2005/8/layout/hierarchy2"/>
    <dgm:cxn modelId="{B21D1B6A-57FE-4ECC-BA7C-985DAE95B431}" srcId="{4782F540-B060-4E7F-A955-5FF9C8940162}" destId="{9DD06B04-25A0-4CBE-86A7-49CC4A30DB4F}" srcOrd="1" destOrd="0" parTransId="{EF251202-A550-4D78-835D-F42735C6C1C4}" sibTransId="{BD5BC797-FBD3-4804-9631-CD86C50788DD}"/>
    <dgm:cxn modelId="{CAB0577B-4CF1-4140-BCA7-5F31F480781B}" type="presOf" srcId="{C6A2B8E8-3F90-4191-8652-7A628AD8D313}" destId="{8E5E2F05-5197-4859-8C63-DF501DA74E60}" srcOrd="1" destOrd="0" presId="urn:microsoft.com/office/officeart/2005/8/layout/hierarchy2"/>
    <dgm:cxn modelId="{22FC0963-C3D2-4509-9A74-E427F49316B6}" srcId="{D665DB2F-C1C7-488E-995B-92C40FF849A0}" destId="{34FC8B98-958E-493F-9E05-0CD6A3D83081}" srcOrd="0" destOrd="0" parTransId="{88902F40-56EA-4F0F-A5C6-939FC55437D6}" sibTransId="{C6B03BD4-8FE1-4511-9C23-F28B6813E338}"/>
    <dgm:cxn modelId="{C6906486-2815-4BFB-8863-BF46BCF6D09B}" type="presOf" srcId="{EF251202-A550-4D78-835D-F42735C6C1C4}" destId="{3A83A69E-16BD-48DA-8C96-4AB02BF8C081}" srcOrd="0" destOrd="0" presId="urn:microsoft.com/office/officeart/2005/8/layout/hierarchy2"/>
    <dgm:cxn modelId="{511A5A45-9039-4021-89A9-BF72BC6EA410}" type="presOf" srcId="{B34DA459-1DC9-4137-9F7D-5054C59995E3}" destId="{1D0F9AB9-F6F3-4BD8-AF75-4E975173276D}" srcOrd="1" destOrd="0" presId="urn:microsoft.com/office/officeart/2005/8/layout/hierarchy2"/>
    <dgm:cxn modelId="{9227063E-7561-4CE1-A2A4-0E2A54E47F74}" type="presOf" srcId="{86B252F9-3913-43D3-B9FD-DD64852938B6}" destId="{076BDEF0-3F88-4140-8581-B5AFE4F23638}" srcOrd="0" destOrd="0" presId="urn:microsoft.com/office/officeart/2005/8/layout/hierarchy2"/>
    <dgm:cxn modelId="{AFCDD33B-F982-4DEC-BF57-430BACAF1CF9}" type="presOf" srcId="{A65C3923-8783-4322-966C-687FDAE76448}" destId="{7204B67B-D166-4ECB-B6BE-F9026C2E00D7}" srcOrd="0" destOrd="0" presId="urn:microsoft.com/office/officeart/2005/8/layout/hierarchy2"/>
    <dgm:cxn modelId="{235D56B0-96F7-43C5-B6F5-1754993577BA}" srcId="{4782F540-B060-4E7F-A955-5FF9C8940162}" destId="{C823241E-4468-4334-A8CE-8EF798C63476}" srcOrd="2" destOrd="0" parTransId="{86B252F9-3913-43D3-B9FD-DD64852938B6}" sibTransId="{10776A47-528C-40C6-88B0-A5B72F3772F7}"/>
    <dgm:cxn modelId="{AF7FB170-D8A2-4696-A0DC-C906CEDAFC9F}" type="presParOf" srcId="{EBC122A4-CB55-4E89-95EC-A56D622986A7}" destId="{C5DB24BD-370C-4EAE-881A-DC62379B262C}" srcOrd="0" destOrd="0" presId="urn:microsoft.com/office/officeart/2005/8/layout/hierarchy2"/>
    <dgm:cxn modelId="{B10C67C5-52F2-45F1-ADAD-51747BA71467}" type="presParOf" srcId="{C5DB24BD-370C-4EAE-881A-DC62379B262C}" destId="{5B587F94-2551-4875-B3D6-8D1B770F5024}" srcOrd="0" destOrd="0" presId="urn:microsoft.com/office/officeart/2005/8/layout/hierarchy2"/>
    <dgm:cxn modelId="{81DE189A-DB97-4D01-819A-C3CC277E8715}" type="presParOf" srcId="{C5DB24BD-370C-4EAE-881A-DC62379B262C}" destId="{26D34B26-94F1-43C1-B34E-CA0BE88F0F79}" srcOrd="1" destOrd="0" presId="urn:microsoft.com/office/officeart/2005/8/layout/hierarchy2"/>
    <dgm:cxn modelId="{7E776906-6C18-4AAD-9707-FE7EBA87A344}" type="presParOf" srcId="{26D34B26-94F1-43C1-B34E-CA0BE88F0F79}" destId="{5A789853-D183-49F7-92AA-F2276D72A67B}" srcOrd="0" destOrd="0" presId="urn:microsoft.com/office/officeart/2005/8/layout/hierarchy2"/>
    <dgm:cxn modelId="{38A3BBD0-6064-4BC3-A060-272DCCB4C0B9}" type="presParOf" srcId="{5A789853-D183-49F7-92AA-F2276D72A67B}" destId="{1D0F9AB9-F6F3-4BD8-AF75-4E975173276D}" srcOrd="0" destOrd="0" presId="urn:microsoft.com/office/officeart/2005/8/layout/hierarchy2"/>
    <dgm:cxn modelId="{31747564-5C7B-43FB-9E80-555C9DB566FE}" type="presParOf" srcId="{26D34B26-94F1-43C1-B34E-CA0BE88F0F79}" destId="{2F7C0603-8A47-4D34-B3A5-BBBFD0892DDC}" srcOrd="1" destOrd="0" presId="urn:microsoft.com/office/officeart/2005/8/layout/hierarchy2"/>
    <dgm:cxn modelId="{58449362-B39C-4388-B8B3-FADD247E9F6A}" type="presParOf" srcId="{2F7C0603-8A47-4D34-B3A5-BBBFD0892DDC}" destId="{B157AC45-226C-418D-8B1D-13C2F4459668}" srcOrd="0" destOrd="0" presId="urn:microsoft.com/office/officeart/2005/8/layout/hierarchy2"/>
    <dgm:cxn modelId="{3F8BB223-2026-4B2E-98B9-8A6D24B786D8}" type="presParOf" srcId="{2F7C0603-8A47-4D34-B3A5-BBBFD0892DDC}" destId="{DDCE34FB-CFD0-445F-BA24-3E1E31F57B1D}" srcOrd="1" destOrd="0" presId="urn:microsoft.com/office/officeart/2005/8/layout/hierarchy2"/>
    <dgm:cxn modelId="{74C781CF-CA5F-4AF5-97FC-560770FD885A}" type="presParOf" srcId="{DDCE34FB-CFD0-445F-BA24-3E1E31F57B1D}" destId="{612418B0-D305-43FB-9498-37374D44292E}" srcOrd="0" destOrd="0" presId="urn:microsoft.com/office/officeart/2005/8/layout/hierarchy2"/>
    <dgm:cxn modelId="{4194C546-1EC3-4B15-A275-9800B4B270C3}" type="presParOf" srcId="{612418B0-D305-43FB-9498-37374D44292E}" destId="{88C064F6-C4B5-40DC-BA3F-AAF7AA4BC18B}" srcOrd="0" destOrd="0" presId="urn:microsoft.com/office/officeart/2005/8/layout/hierarchy2"/>
    <dgm:cxn modelId="{8C0546E0-EE9A-41D5-873A-1C70AC754B59}" type="presParOf" srcId="{DDCE34FB-CFD0-445F-BA24-3E1E31F57B1D}" destId="{5C648A3B-2FAB-40F3-9E7B-78B7130CC320}" srcOrd="1" destOrd="0" presId="urn:microsoft.com/office/officeart/2005/8/layout/hierarchy2"/>
    <dgm:cxn modelId="{56E20160-56E1-4ACC-869E-29F37A0D5DA8}" type="presParOf" srcId="{5C648A3B-2FAB-40F3-9E7B-78B7130CC320}" destId="{C15AF305-EE0E-4D3E-B46E-18AA69B6A42F}" srcOrd="0" destOrd="0" presId="urn:microsoft.com/office/officeart/2005/8/layout/hierarchy2"/>
    <dgm:cxn modelId="{D69D1233-720A-4AAA-891A-3AC9C10401C5}" type="presParOf" srcId="{5C648A3B-2FAB-40F3-9E7B-78B7130CC320}" destId="{CD46ED9F-467F-4483-B96E-734B1877202F}" srcOrd="1" destOrd="0" presId="urn:microsoft.com/office/officeart/2005/8/layout/hierarchy2"/>
    <dgm:cxn modelId="{F56B023C-72EA-43BB-9E6F-3988143DA706}" type="presParOf" srcId="{CD46ED9F-467F-4483-B96E-734B1877202F}" destId="{1F497C65-C6E4-44FE-A61B-FFD306E5C083}" srcOrd="0" destOrd="0" presId="urn:microsoft.com/office/officeart/2005/8/layout/hierarchy2"/>
    <dgm:cxn modelId="{DB6D1FF8-B2FD-4877-A954-674C4BA1A5E0}" type="presParOf" srcId="{1F497C65-C6E4-44FE-A61B-FFD306E5C083}" destId="{AD283636-4C0D-4062-A771-61A024C98E39}" srcOrd="0" destOrd="0" presId="urn:microsoft.com/office/officeart/2005/8/layout/hierarchy2"/>
    <dgm:cxn modelId="{E8C02CA8-8663-4938-8AE9-7152B7C31593}" type="presParOf" srcId="{CD46ED9F-467F-4483-B96E-734B1877202F}" destId="{BDEA6934-1BDF-4469-AF4E-B7E1EA3BAD4E}" srcOrd="1" destOrd="0" presId="urn:microsoft.com/office/officeart/2005/8/layout/hierarchy2"/>
    <dgm:cxn modelId="{272AD1E5-9AD6-4A53-A1A6-3E96377C579B}" type="presParOf" srcId="{BDEA6934-1BDF-4469-AF4E-B7E1EA3BAD4E}" destId="{6BF279E6-214B-4EFF-B1E2-145912439B6C}" srcOrd="0" destOrd="0" presId="urn:microsoft.com/office/officeart/2005/8/layout/hierarchy2"/>
    <dgm:cxn modelId="{BF16C5C3-5B79-4022-A0B3-41E74D3BF3DF}" type="presParOf" srcId="{BDEA6934-1BDF-4469-AF4E-B7E1EA3BAD4E}" destId="{7F51CB39-B52A-4FF0-98FB-260B5CEB6549}" srcOrd="1" destOrd="0" presId="urn:microsoft.com/office/officeart/2005/8/layout/hierarchy2"/>
    <dgm:cxn modelId="{80AA1539-3DB1-496B-BC66-415F0BB6A7A2}" type="presParOf" srcId="{DDCE34FB-CFD0-445F-BA24-3E1E31F57B1D}" destId="{516C4FE2-32A7-408E-809B-70B2C9799772}" srcOrd="2" destOrd="0" presId="urn:microsoft.com/office/officeart/2005/8/layout/hierarchy2"/>
    <dgm:cxn modelId="{27DEA24F-2C8F-4BA6-ADCC-003B0C908239}" type="presParOf" srcId="{516C4FE2-32A7-408E-809B-70B2C9799772}" destId="{8E5E2F05-5197-4859-8C63-DF501DA74E60}" srcOrd="0" destOrd="0" presId="urn:microsoft.com/office/officeart/2005/8/layout/hierarchy2"/>
    <dgm:cxn modelId="{6A6DF6C8-8670-4380-9F65-7EE70CDEDA0D}" type="presParOf" srcId="{DDCE34FB-CFD0-445F-BA24-3E1E31F57B1D}" destId="{5CC8C55A-5EAA-4DD0-A548-0C980D32D6B5}" srcOrd="3" destOrd="0" presId="urn:microsoft.com/office/officeart/2005/8/layout/hierarchy2"/>
    <dgm:cxn modelId="{D67734D0-2C72-41FE-94F0-D71895DF3F48}" type="presParOf" srcId="{5CC8C55A-5EAA-4DD0-A548-0C980D32D6B5}" destId="{624E7198-5A17-4D7C-9D3B-239C4655740A}" srcOrd="0" destOrd="0" presId="urn:microsoft.com/office/officeart/2005/8/layout/hierarchy2"/>
    <dgm:cxn modelId="{6362E021-69E9-46AA-98D2-BC2764CC66D4}" type="presParOf" srcId="{5CC8C55A-5EAA-4DD0-A548-0C980D32D6B5}" destId="{E9E1D0A3-B80D-4131-8362-8753EA6F089D}" srcOrd="1" destOrd="0" presId="urn:microsoft.com/office/officeart/2005/8/layout/hierarchy2"/>
    <dgm:cxn modelId="{B9C81CD7-919C-4EEB-9D05-A63256A26C66}" type="presParOf" srcId="{E9E1D0A3-B80D-4131-8362-8753EA6F089D}" destId="{7204B67B-D166-4ECB-B6BE-F9026C2E00D7}" srcOrd="0" destOrd="0" presId="urn:microsoft.com/office/officeart/2005/8/layout/hierarchy2"/>
    <dgm:cxn modelId="{C06EB859-E4FF-4B23-90B7-322EDBF55119}" type="presParOf" srcId="{7204B67B-D166-4ECB-B6BE-F9026C2E00D7}" destId="{FDE10D97-657E-4DEF-866D-C0D0E014C492}" srcOrd="0" destOrd="0" presId="urn:microsoft.com/office/officeart/2005/8/layout/hierarchy2"/>
    <dgm:cxn modelId="{3B082F04-1150-46EB-BBFC-ABD7770A206A}" type="presParOf" srcId="{E9E1D0A3-B80D-4131-8362-8753EA6F089D}" destId="{B73FABA0-2126-4120-9D80-07DC74DE6F36}" srcOrd="1" destOrd="0" presId="urn:microsoft.com/office/officeart/2005/8/layout/hierarchy2"/>
    <dgm:cxn modelId="{FC1EFF35-B67B-4306-8226-BA9E99F606BF}" type="presParOf" srcId="{B73FABA0-2126-4120-9D80-07DC74DE6F36}" destId="{04F05800-2EAB-4096-895A-EDB3CEC26EF8}" srcOrd="0" destOrd="0" presId="urn:microsoft.com/office/officeart/2005/8/layout/hierarchy2"/>
    <dgm:cxn modelId="{2B6AD286-B72C-4875-AE45-E1920A3964A7}" type="presParOf" srcId="{B73FABA0-2126-4120-9D80-07DC74DE6F36}" destId="{C0FE59D2-F9EB-4595-9415-013C497994B1}" srcOrd="1" destOrd="0" presId="urn:microsoft.com/office/officeart/2005/8/layout/hierarchy2"/>
    <dgm:cxn modelId="{03C86461-D522-44B2-993A-AC849AFD6849}" type="presParOf" srcId="{E9E1D0A3-B80D-4131-8362-8753EA6F089D}" destId="{3A83A69E-16BD-48DA-8C96-4AB02BF8C081}" srcOrd="2" destOrd="0" presId="urn:microsoft.com/office/officeart/2005/8/layout/hierarchy2"/>
    <dgm:cxn modelId="{D6F091CF-5AFA-4CD8-A45A-44C690B41E69}" type="presParOf" srcId="{3A83A69E-16BD-48DA-8C96-4AB02BF8C081}" destId="{FC92604A-3A50-4381-99F5-7C6C97C02686}" srcOrd="0" destOrd="0" presId="urn:microsoft.com/office/officeart/2005/8/layout/hierarchy2"/>
    <dgm:cxn modelId="{D928CF3B-7885-4B95-A442-9F076F0B0306}" type="presParOf" srcId="{E9E1D0A3-B80D-4131-8362-8753EA6F089D}" destId="{800E30D2-A230-49EC-AE05-8A1C5DA72869}" srcOrd="3" destOrd="0" presId="urn:microsoft.com/office/officeart/2005/8/layout/hierarchy2"/>
    <dgm:cxn modelId="{4DCCA62E-D68C-4EF2-A1E3-A2726F9A1528}" type="presParOf" srcId="{800E30D2-A230-49EC-AE05-8A1C5DA72869}" destId="{6A0C1659-CCDB-4EA4-9B96-BDCFB074A705}" srcOrd="0" destOrd="0" presId="urn:microsoft.com/office/officeart/2005/8/layout/hierarchy2"/>
    <dgm:cxn modelId="{E1B400F9-8AEC-44C7-A561-8E7D4E714187}" type="presParOf" srcId="{800E30D2-A230-49EC-AE05-8A1C5DA72869}" destId="{E62D61C7-9BDF-4DA9-B89F-C11898D3AEEF}" srcOrd="1" destOrd="0" presId="urn:microsoft.com/office/officeart/2005/8/layout/hierarchy2"/>
    <dgm:cxn modelId="{3ED2C1C7-F20E-4B8B-B3CA-02CF69C27C67}" type="presParOf" srcId="{E9E1D0A3-B80D-4131-8362-8753EA6F089D}" destId="{076BDEF0-3F88-4140-8581-B5AFE4F23638}" srcOrd="4" destOrd="0" presId="urn:microsoft.com/office/officeart/2005/8/layout/hierarchy2"/>
    <dgm:cxn modelId="{2EE12089-BEBE-481D-B9A0-2034171A8088}" type="presParOf" srcId="{076BDEF0-3F88-4140-8581-B5AFE4F23638}" destId="{30A10535-9B06-430D-B3C2-6EDDA9226988}" srcOrd="0" destOrd="0" presId="urn:microsoft.com/office/officeart/2005/8/layout/hierarchy2"/>
    <dgm:cxn modelId="{129CDFF8-299A-4D5F-B06E-AD0B0015ABF2}" type="presParOf" srcId="{E9E1D0A3-B80D-4131-8362-8753EA6F089D}" destId="{2E0D20D7-944C-449D-8403-9999FEF54701}" srcOrd="5" destOrd="0" presId="urn:microsoft.com/office/officeart/2005/8/layout/hierarchy2"/>
    <dgm:cxn modelId="{BBBA62E8-4ECE-49A3-A2CC-7E05887D6F19}" type="presParOf" srcId="{2E0D20D7-944C-449D-8403-9999FEF54701}" destId="{82E2BD37-F902-47A3-9CB9-45BBDA0FE561}" srcOrd="0" destOrd="0" presId="urn:microsoft.com/office/officeart/2005/8/layout/hierarchy2"/>
    <dgm:cxn modelId="{2C911642-16B0-4ADC-AF0A-365DE559B91D}" type="presParOf" srcId="{2E0D20D7-944C-449D-8403-9999FEF54701}" destId="{C346E2E6-1B1F-4DAE-AAAA-A93BB3AEA1ED}" srcOrd="1" destOrd="0" presId="urn:microsoft.com/office/officeart/2005/8/layout/hierarchy2"/>
    <dgm:cxn modelId="{169F81F1-F0F8-4E71-A70E-4E11304E4B20}" type="presParOf" srcId="{26D34B26-94F1-43C1-B34E-CA0BE88F0F79}" destId="{17258F2D-F7C1-4F82-A782-40EAF9E196FA}" srcOrd="2" destOrd="0" presId="urn:microsoft.com/office/officeart/2005/8/layout/hierarchy2"/>
    <dgm:cxn modelId="{47EFE0F5-F541-40C0-B540-7190708622EB}" type="presParOf" srcId="{17258F2D-F7C1-4F82-A782-40EAF9E196FA}" destId="{23B3EC79-B320-4344-8E32-0A7574140A5C}" srcOrd="0" destOrd="0" presId="urn:microsoft.com/office/officeart/2005/8/layout/hierarchy2"/>
    <dgm:cxn modelId="{9C029306-04D0-4508-9989-57E9B5B7ADDF}" type="presParOf" srcId="{26D34B26-94F1-43C1-B34E-CA0BE88F0F79}" destId="{B154686E-256D-48F9-8915-CCB7D9B259F6}" srcOrd="3" destOrd="0" presId="urn:microsoft.com/office/officeart/2005/8/layout/hierarchy2"/>
    <dgm:cxn modelId="{B4B49118-39F1-4775-B929-0FCDF503AD5B}" type="presParOf" srcId="{B154686E-256D-48F9-8915-CCB7D9B259F6}" destId="{198ED2B2-1AC3-45B4-8233-5617C886DAC2}" srcOrd="0" destOrd="0" presId="urn:microsoft.com/office/officeart/2005/8/layout/hierarchy2"/>
    <dgm:cxn modelId="{24BF110B-396B-4D25-B9C9-2578D68F4545}" type="presParOf" srcId="{B154686E-256D-48F9-8915-CCB7D9B259F6}" destId="{BDB11520-4500-46CD-902E-36FEF15D12F9}" srcOrd="1" destOrd="0" presId="urn:microsoft.com/office/officeart/2005/8/layout/hierarchy2"/>
    <dgm:cxn modelId="{DFD3A7A7-EE74-4664-94AD-82CDECBA7A5B}" type="presParOf" srcId="{BDB11520-4500-46CD-902E-36FEF15D12F9}" destId="{60082B15-E96B-4D36-A481-C7801009580A}" srcOrd="0" destOrd="0" presId="urn:microsoft.com/office/officeart/2005/8/layout/hierarchy2"/>
    <dgm:cxn modelId="{16060439-E206-446F-B40B-229ECD4EB5A3}" type="presParOf" srcId="{60082B15-E96B-4D36-A481-C7801009580A}" destId="{BF42CB4C-6470-43D2-8F5F-8A33EFB59F85}" srcOrd="0" destOrd="0" presId="urn:microsoft.com/office/officeart/2005/8/layout/hierarchy2"/>
    <dgm:cxn modelId="{297C7A73-85A4-4985-BB98-88556D44729D}" type="presParOf" srcId="{BDB11520-4500-46CD-902E-36FEF15D12F9}" destId="{5595C828-0985-4651-A1CA-1FCCBBFB85A7}" srcOrd="1" destOrd="0" presId="urn:microsoft.com/office/officeart/2005/8/layout/hierarchy2"/>
    <dgm:cxn modelId="{30A1C907-E73C-458D-96A3-5737A2C1BAC1}" type="presParOf" srcId="{5595C828-0985-4651-A1CA-1FCCBBFB85A7}" destId="{4754425E-F345-4FB7-802C-CE957F00AE0D}" srcOrd="0" destOrd="0" presId="urn:microsoft.com/office/officeart/2005/8/layout/hierarchy2"/>
    <dgm:cxn modelId="{722B901B-7BA5-4DAB-8703-FEC364614D85}" type="presParOf" srcId="{5595C828-0985-4651-A1CA-1FCCBBFB85A7}" destId="{77640649-C7A0-4446-87DC-BBC51DE5ECED}" srcOrd="1" destOrd="0" presId="urn:microsoft.com/office/officeart/2005/8/layout/hierarchy2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587F94-2551-4875-B3D6-8D1B770F5024}">
      <dsp:nvSpPr>
        <dsp:cNvPr id="0" name=""/>
        <dsp:cNvSpPr/>
      </dsp:nvSpPr>
      <dsp:spPr>
        <a:xfrm>
          <a:off x="2" y="2743195"/>
          <a:ext cx="1757176" cy="878588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solidFill>
                <a:schemeClr val="tx1"/>
              </a:solidFill>
            </a:rPr>
            <a:t>Thyroid tumours</a:t>
          </a:r>
          <a:endParaRPr lang="en-US" sz="2800" b="1" kern="1200" dirty="0">
            <a:solidFill>
              <a:schemeClr val="tx1"/>
            </a:solidFill>
          </a:endParaRPr>
        </a:p>
      </dsp:txBody>
      <dsp:txXfrm>
        <a:off x="25735" y="2768928"/>
        <a:ext cx="1705710" cy="827122"/>
      </dsp:txXfrm>
    </dsp:sp>
    <dsp:sp modelId="{5A789853-D183-49F7-92AA-F2276D72A67B}">
      <dsp:nvSpPr>
        <dsp:cNvPr id="0" name=""/>
        <dsp:cNvSpPr/>
      </dsp:nvSpPr>
      <dsp:spPr>
        <a:xfrm rot="17645068">
          <a:off x="1263128" y="2407987"/>
          <a:ext cx="1669322" cy="25004"/>
        </a:xfrm>
        <a:custGeom>
          <a:avLst/>
          <a:gdLst/>
          <a:ahLst/>
          <a:cxnLst/>
          <a:rect l="0" t="0" r="0" b="0"/>
          <a:pathLst>
            <a:path>
              <a:moveTo>
                <a:pt x="0" y="12502"/>
              </a:moveTo>
              <a:lnTo>
                <a:pt x="1669322" y="125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056057" y="2378757"/>
        <a:ext cx="83466" cy="83466"/>
      </dsp:txXfrm>
    </dsp:sp>
    <dsp:sp modelId="{B157AC45-226C-418D-8B1D-13C2F4459668}">
      <dsp:nvSpPr>
        <dsp:cNvPr id="0" name=""/>
        <dsp:cNvSpPr/>
      </dsp:nvSpPr>
      <dsp:spPr>
        <a:xfrm>
          <a:off x="2438401" y="1219196"/>
          <a:ext cx="1757176" cy="878588"/>
        </a:xfrm>
        <a:prstGeom prst="roundRect">
          <a:avLst>
            <a:gd name="adj" fmla="val 10000"/>
          </a:avLst>
        </a:prstGeom>
        <a:solidFill>
          <a:srgbClr val="FFFF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Follicular cell derived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2464134" y="1244929"/>
        <a:ext cx="1705710" cy="827122"/>
      </dsp:txXfrm>
    </dsp:sp>
    <dsp:sp modelId="{612418B0-D305-43FB-9498-37374D44292E}">
      <dsp:nvSpPr>
        <dsp:cNvPr id="0" name=""/>
        <dsp:cNvSpPr/>
      </dsp:nvSpPr>
      <dsp:spPr>
        <a:xfrm rot="17782082">
          <a:off x="3864649" y="1112588"/>
          <a:ext cx="1190677" cy="25004"/>
        </a:xfrm>
        <a:custGeom>
          <a:avLst/>
          <a:gdLst/>
          <a:ahLst/>
          <a:cxnLst/>
          <a:rect l="0" t="0" r="0" b="0"/>
          <a:pathLst>
            <a:path>
              <a:moveTo>
                <a:pt x="0" y="12502"/>
              </a:moveTo>
              <a:lnTo>
                <a:pt x="1190677" y="1250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430221" y="1095324"/>
        <a:ext cx="59533" cy="59533"/>
      </dsp:txXfrm>
    </dsp:sp>
    <dsp:sp modelId="{C15AF305-EE0E-4D3E-B46E-18AA69B6A42F}">
      <dsp:nvSpPr>
        <dsp:cNvPr id="0" name=""/>
        <dsp:cNvSpPr/>
      </dsp:nvSpPr>
      <dsp:spPr>
        <a:xfrm>
          <a:off x="4724399" y="152397"/>
          <a:ext cx="1757176" cy="878588"/>
        </a:xfrm>
        <a:prstGeom prst="roundRect">
          <a:avLst>
            <a:gd name="adj" fmla="val 10000"/>
          </a:avLst>
        </a:prstGeom>
        <a:solidFill>
          <a:srgbClr val="FFFF6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Benign 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4750132" y="178130"/>
        <a:ext cx="1705710" cy="827122"/>
      </dsp:txXfrm>
    </dsp:sp>
    <dsp:sp modelId="{1F497C65-C6E4-44FE-A61B-FFD306E5C083}">
      <dsp:nvSpPr>
        <dsp:cNvPr id="0" name=""/>
        <dsp:cNvSpPr/>
      </dsp:nvSpPr>
      <dsp:spPr>
        <a:xfrm>
          <a:off x="6481576" y="579188"/>
          <a:ext cx="905244" cy="25004"/>
        </a:xfrm>
        <a:custGeom>
          <a:avLst/>
          <a:gdLst/>
          <a:ahLst/>
          <a:cxnLst/>
          <a:rect l="0" t="0" r="0" b="0"/>
          <a:pathLst>
            <a:path>
              <a:moveTo>
                <a:pt x="0" y="12502"/>
              </a:moveTo>
              <a:lnTo>
                <a:pt x="905244" y="1250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911567" y="569060"/>
        <a:ext cx="45262" cy="45262"/>
      </dsp:txXfrm>
    </dsp:sp>
    <dsp:sp modelId="{6BF279E6-214B-4EFF-B1E2-145912439B6C}">
      <dsp:nvSpPr>
        <dsp:cNvPr id="0" name=""/>
        <dsp:cNvSpPr/>
      </dsp:nvSpPr>
      <dsp:spPr>
        <a:xfrm>
          <a:off x="7386820" y="152397"/>
          <a:ext cx="1757176" cy="878588"/>
        </a:xfrm>
        <a:prstGeom prst="roundRect">
          <a:avLst>
            <a:gd name="adj" fmla="val 10000"/>
          </a:avLst>
        </a:prstGeom>
        <a:solidFill>
          <a:srgbClr val="FFFF6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Follicular adenoma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7412553" y="178130"/>
        <a:ext cx="1705710" cy="827122"/>
      </dsp:txXfrm>
    </dsp:sp>
    <dsp:sp modelId="{516C4FE2-32A7-408E-809B-70B2C9799772}">
      <dsp:nvSpPr>
        <dsp:cNvPr id="0" name=""/>
        <dsp:cNvSpPr/>
      </dsp:nvSpPr>
      <dsp:spPr>
        <a:xfrm rot="3141844">
          <a:off x="4026983" y="1988888"/>
          <a:ext cx="866010" cy="25004"/>
        </a:xfrm>
        <a:custGeom>
          <a:avLst/>
          <a:gdLst/>
          <a:ahLst/>
          <a:cxnLst/>
          <a:rect l="0" t="0" r="0" b="0"/>
          <a:pathLst>
            <a:path>
              <a:moveTo>
                <a:pt x="0" y="12502"/>
              </a:moveTo>
              <a:lnTo>
                <a:pt x="866010" y="1250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438338" y="1979740"/>
        <a:ext cx="43300" cy="43300"/>
      </dsp:txXfrm>
    </dsp:sp>
    <dsp:sp modelId="{624E7198-5A17-4D7C-9D3B-239C4655740A}">
      <dsp:nvSpPr>
        <dsp:cNvPr id="0" name=""/>
        <dsp:cNvSpPr/>
      </dsp:nvSpPr>
      <dsp:spPr>
        <a:xfrm>
          <a:off x="4724399" y="1904996"/>
          <a:ext cx="1757176" cy="878588"/>
        </a:xfrm>
        <a:prstGeom prst="roundRect">
          <a:avLst>
            <a:gd name="adj" fmla="val 10000"/>
          </a:avLst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Malignant</a:t>
          </a:r>
          <a:endParaRPr lang="en-US" sz="2400" kern="1200" dirty="0"/>
        </a:p>
      </dsp:txBody>
      <dsp:txXfrm>
        <a:off x="4750132" y="1930729"/>
        <a:ext cx="1705710" cy="827122"/>
      </dsp:txXfrm>
    </dsp:sp>
    <dsp:sp modelId="{7204B67B-D166-4ECB-B6BE-F9026C2E00D7}">
      <dsp:nvSpPr>
        <dsp:cNvPr id="0" name=""/>
        <dsp:cNvSpPr/>
      </dsp:nvSpPr>
      <dsp:spPr>
        <a:xfrm rot="19371179">
          <a:off x="6366354" y="1988888"/>
          <a:ext cx="1135688" cy="25004"/>
        </a:xfrm>
        <a:custGeom>
          <a:avLst/>
          <a:gdLst/>
          <a:ahLst/>
          <a:cxnLst/>
          <a:rect l="0" t="0" r="0" b="0"/>
          <a:pathLst>
            <a:path>
              <a:moveTo>
                <a:pt x="0" y="12502"/>
              </a:moveTo>
              <a:lnTo>
                <a:pt x="1135688" y="1250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905806" y="1972998"/>
        <a:ext cx="56784" cy="56784"/>
      </dsp:txXfrm>
    </dsp:sp>
    <dsp:sp modelId="{04F05800-2EAB-4096-895A-EDB3CEC26EF8}">
      <dsp:nvSpPr>
        <dsp:cNvPr id="0" name=""/>
        <dsp:cNvSpPr/>
      </dsp:nvSpPr>
      <dsp:spPr>
        <a:xfrm>
          <a:off x="7386820" y="1219196"/>
          <a:ext cx="1757176" cy="878588"/>
        </a:xfrm>
        <a:prstGeom prst="roundRect">
          <a:avLst>
            <a:gd name="adj" fmla="val 10000"/>
          </a:avLst>
        </a:prstGeom>
        <a:solidFill>
          <a:srgbClr val="FF7C8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Follicular carcinoma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7412553" y="1244929"/>
        <a:ext cx="1705710" cy="827122"/>
      </dsp:txXfrm>
    </dsp:sp>
    <dsp:sp modelId="{3A83A69E-16BD-48DA-8C96-4AB02BF8C081}">
      <dsp:nvSpPr>
        <dsp:cNvPr id="0" name=""/>
        <dsp:cNvSpPr/>
      </dsp:nvSpPr>
      <dsp:spPr>
        <a:xfrm rot="850350">
          <a:off x="6467367" y="2446087"/>
          <a:ext cx="933662" cy="25004"/>
        </a:xfrm>
        <a:custGeom>
          <a:avLst/>
          <a:gdLst/>
          <a:ahLst/>
          <a:cxnLst/>
          <a:rect l="0" t="0" r="0" b="0"/>
          <a:pathLst>
            <a:path>
              <a:moveTo>
                <a:pt x="0" y="12502"/>
              </a:moveTo>
              <a:lnTo>
                <a:pt x="933662" y="1250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910857" y="2435248"/>
        <a:ext cx="46683" cy="46683"/>
      </dsp:txXfrm>
    </dsp:sp>
    <dsp:sp modelId="{6A0C1659-CCDB-4EA4-9B96-BDCFB074A705}">
      <dsp:nvSpPr>
        <dsp:cNvPr id="0" name=""/>
        <dsp:cNvSpPr/>
      </dsp:nvSpPr>
      <dsp:spPr>
        <a:xfrm>
          <a:off x="7386820" y="2133596"/>
          <a:ext cx="1757176" cy="878588"/>
        </a:xfrm>
        <a:prstGeom prst="roundRect">
          <a:avLst>
            <a:gd name="adj" fmla="val 10000"/>
          </a:avLst>
        </a:prstGeom>
        <a:solidFill>
          <a:srgbClr val="FF7C8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Papillary carcinoma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7412553" y="2159329"/>
        <a:ext cx="1705710" cy="827122"/>
      </dsp:txXfrm>
    </dsp:sp>
    <dsp:sp modelId="{076BDEF0-3F88-4140-8581-B5AFE4F23638}">
      <dsp:nvSpPr>
        <dsp:cNvPr id="0" name=""/>
        <dsp:cNvSpPr/>
      </dsp:nvSpPr>
      <dsp:spPr>
        <a:xfrm rot="3097280">
          <a:off x="6205169" y="2903292"/>
          <a:ext cx="1458058" cy="25004"/>
        </a:xfrm>
        <a:custGeom>
          <a:avLst/>
          <a:gdLst/>
          <a:ahLst/>
          <a:cxnLst/>
          <a:rect l="0" t="0" r="0" b="0"/>
          <a:pathLst>
            <a:path>
              <a:moveTo>
                <a:pt x="0" y="12502"/>
              </a:moveTo>
              <a:lnTo>
                <a:pt x="1458058" y="1250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897747" y="2879343"/>
        <a:ext cx="72902" cy="72902"/>
      </dsp:txXfrm>
    </dsp:sp>
    <dsp:sp modelId="{82E2BD37-F902-47A3-9CB9-45BBDA0FE561}">
      <dsp:nvSpPr>
        <dsp:cNvPr id="0" name=""/>
        <dsp:cNvSpPr/>
      </dsp:nvSpPr>
      <dsp:spPr>
        <a:xfrm>
          <a:off x="7386820" y="3048004"/>
          <a:ext cx="1757176" cy="878588"/>
        </a:xfrm>
        <a:prstGeom prst="roundRect">
          <a:avLst>
            <a:gd name="adj" fmla="val 10000"/>
          </a:avLst>
        </a:prstGeom>
        <a:solidFill>
          <a:srgbClr val="FF7C8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>
              <a:solidFill>
                <a:schemeClr val="tx1"/>
              </a:solidFill>
            </a:rPr>
            <a:t>Anaplastic</a:t>
          </a:r>
          <a:r>
            <a:rPr lang="en-US" sz="2400" kern="1200" dirty="0" smtClean="0">
              <a:solidFill>
                <a:schemeClr val="tx1"/>
              </a:solidFill>
            </a:rPr>
            <a:t> carcinoma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7412553" y="3073737"/>
        <a:ext cx="1705710" cy="827122"/>
      </dsp:txXfrm>
    </dsp:sp>
    <dsp:sp modelId="{17258F2D-F7C1-4F82-A782-40EAF9E196FA}">
      <dsp:nvSpPr>
        <dsp:cNvPr id="0" name=""/>
        <dsp:cNvSpPr/>
      </dsp:nvSpPr>
      <dsp:spPr>
        <a:xfrm rot="3665529">
          <a:off x="1352466" y="3855791"/>
          <a:ext cx="1566838" cy="25004"/>
        </a:xfrm>
        <a:custGeom>
          <a:avLst/>
          <a:gdLst/>
          <a:ahLst/>
          <a:cxnLst/>
          <a:rect l="0" t="0" r="0" b="0"/>
          <a:pathLst>
            <a:path>
              <a:moveTo>
                <a:pt x="0" y="12502"/>
              </a:moveTo>
              <a:lnTo>
                <a:pt x="1566838" y="125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096714" y="3829122"/>
        <a:ext cx="78341" cy="78341"/>
      </dsp:txXfrm>
    </dsp:sp>
    <dsp:sp modelId="{198ED2B2-1AC3-45B4-8233-5617C886DAC2}">
      <dsp:nvSpPr>
        <dsp:cNvPr id="0" name=""/>
        <dsp:cNvSpPr/>
      </dsp:nvSpPr>
      <dsp:spPr>
        <a:xfrm>
          <a:off x="2514592" y="4114803"/>
          <a:ext cx="1757176" cy="878588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>
              <a:solidFill>
                <a:schemeClr val="tx1"/>
              </a:solidFill>
            </a:rPr>
            <a:t>Parafollicular</a:t>
          </a:r>
          <a:r>
            <a:rPr lang="en-US" sz="2400" kern="1200" dirty="0" smtClean="0">
              <a:solidFill>
                <a:schemeClr val="tx1"/>
              </a:solidFill>
            </a:rPr>
            <a:t> cell derived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2540325" y="4140536"/>
        <a:ext cx="1705710" cy="827122"/>
      </dsp:txXfrm>
    </dsp:sp>
    <dsp:sp modelId="{60082B15-E96B-4D36-A481-C7801009580A}">
      <dsp:nvSpPr>
        <dsp:cNvPr id="0" name=""/>
        <dsp:cNvSpPr/>
      </dsp:nvSpPr>
      <dsp:spPr>
        <a:xfrm>
          <a:off x="4271768" y="4541595"/>
          <a:ext cx="3115052" cy="25004"/>
        </a:xfrm>
        <a:custGeom>
          <a:avLst/>
          <a:gdLst/>
          <a:ahLst/>
          <a:cxnLst/>
          <a:rect l="0" t="0" r="0" b="0"/>
          <a:pathLst>
            <a:path>
              <a:moveTo>
                <a:pt x="0" y="12502"/>
              </a:moveTo>
              <a:lnTo>
                <a:pt x="3115052" y="1250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5751418" y="4476221"/>
        <a:ext cx="155752" cy="155752"/>
      </dsp:txXfrm>
    </dsp:sp>
    <dsp:sp modelId="{4754425E-F345-4FB7-802C-CE957F00AE0D}">
      <dsp:nvSpPr>
        <dsp:cNvPr id="0" name=""/>
        <dsp:cNvSpPr/>
      </dsp:nvSpPr>
      <dsp:spPr>
        <a:xfrm>
          <a:off x="7386820" y="4114803"/>
          <a:ext cx="1757176" cy="878588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>
              <a:solidFill>
                <a:schemeClr val="tx1"/>
              </a:solidFill>
            </a:rPr>
            <a:t>Medullary</a:t>
          </a:r>
          <a:r>
            <a:rPr lang="en-US" sz="2400" kern="1200" dirty="0" smtClean="0">
              <a:solidFill>
                <a:schemeClr val="tx1"/>
              </a:solidFill>
            </a:rPr>
            <a:t> carcinoma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7412553" y="4140536"/>
        <a:ext cx="1705710" cy="8271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9F1432-B09E-455D-9BA8-C0E14D694A74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D00EC4-FAAA-4A2B-B9AA-DBD11A3CA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386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00EC4-FAAA-4A2B-B9AA-DBD11A3CAEC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25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BC42-E2C3-4161-9DDA-A1CAB5274D52}" type="datetimeFigureOut">
              <a:rPr lang="en-US" smtClean="0"/>
              <a:pPr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CB7E6-DC05-48DC-897B-5AA8E6D0897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BC42-E2C3-4161-9DDA-A1CAB5274D52}" type="datetimeFigureOut">
              <a:rPr lang="en-US" smtClean="0"/>
              <a:pPr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CB7E6-DC05-48DC-897B-5AA8E6D0897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BC42-E2C3-4161-9DDA-A1CAB5274D52}" type="datetimeFigureOut">
              <a:rPr lang="en-US" smtClean="0"/>
              <a:pPr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CB7E6-DC05-48DC-897B-5AA8E6D0897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BC42-E2C3-4161-9DDA-A1CAB5274D52}" type="datetimeFigureOut">
              <a:rPr lang="en-US" smtClean="0"/>
              <a:pPr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CB7E6-DC05-48DC-897B-5AA8E6D0897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BC42-E2C3-4161-9DDA-A1CAB5274D52}" type="datetimeFigureOut">
              <a:rPr lang="en-US" smtClean="0"/>
              <a:pPr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CB7E6-DC05-48DC-897B-5AA8E6D0897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BC42-E2C3-4161-9DDA-A1CAB5274D52}" type="datetimeFigureOut">
              <a:rPr lang="en-US" smtClean="0"/>
              <a:pPr/>
              <a:t>5/14/2018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CB7E6-DC05-48DC-897B-5AA8E6D0897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BC42-E2C3-4161-9DDA-A1CAB5274D52}" type="datetimeFigureOut">
              <a:rPr lang="en-US" smtClean="0"/>
              <a:pPr/>
              <a:t>5/14/2018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CB7E6-DC05-48DC-897B-5AA8E6D0897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BC42-E2C3-4161-9DDA-A1CAB5274D52}" type="datetimeFigureOut">
              <a:rPr lang="en-US" smtClean="0"/>
              <a:pPr/>
              <a:t>5/14/2018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CB7E6-DC05-48DC-897B-5AA8E6D0897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BC42-E2C3-4161-9DDA-A1CAB5274D52}" type="datetimeFigureOut">
              <a:rPr lang="en-US" smtClean="0"/>
              <a:pPr/>
              <a:t>5/14/2018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CB7E6-DC05-48DC-897B-5AA8E6D0897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BC42-E2C3-4161-9DDA-A1CAB5274D52}" type="datetimeFigureOut">
              <a:rPr lang="en-US" smtClean="0"/>
              <a:pPr/>
              <a:t>5/14/2018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CB7E6-DC05-48DC-897B-5AA8E6D0897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BC42-E2C3-4161-9DDA-A1CAB5274D52}" type="datetimeFigureOut">
              <a:rPr lang="en-US" smtClean="0"/>
              <a:pPr/>
              <a:t>5/14/2018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CB7E6-DC05-48DC-897B-5AA8E6D0897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3BC42-E2C3-4161-9DDA-A1CAB5274D52}" type="datetimeFigureOut">
              <a:rPr lang="en-US" smtClean="0"/>
              <a:pPr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CB7E6-DC05-48DC-897B-5AA8E6D0897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Pathology of thyroid gland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Dr G </a:t>
            </a:r>
            <a:r>
              <a:rPr lang="en-US" dirty="0" err="1" smtClean="0"/>
              <a:t>Mahendra</a:t>
            </a:r>
            <a:endParaRPr lang="en-US" dirty="0" smtClean="0"/>
          </a:p>
          <a:p>
            <a:r>
              <a:rPr lang="en-US" dirty="0" smtClean="0"/>
              <a:t>Department of Pathology</a:t>
            </a:r>
          </a:p>
          <a:p>
            <a:r>
              <a:rPr lang="en-US" dirty="0" smtClean="0"/>
              <a:t>Faculty of Medicine </a:t>
            </a:r>
          </a:p>
          <a:p>
            <a:r>
              <a:rPr lang="en-US" dirty="0" smtClean="0"/>
              <a:t>University of </a:t>
            </a:r>
            <a:r>
              <a:rPr lang="en-US" dirty="0" err="1" smtClean="0"/>
              <a:t>Kelaniya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990600"/>
          </a:xfrm>
        </p:spPr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Chronic autoimmune thyroiditis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9144000" cy="5943600"/>
          </a:xfrm>
        </p:spPr>
        <p:txBody>
          <a:bodyPr/>
          <a:lstStyle/>
          <a:p>
            <a:r>
              <a:rPr lang="en-US" dirty="0" smtClean="0"/>
              <a:t>Hashimoto’s thyroiditis / chronic lymphocytic thyroiditis</a:t>
            </a:r>
          </a:p>
          <a:p>
            <a:r>
              <a:rPr lang="en-US" dirty="0" smtClean="0"/>
              <a:t>Morphological and immunological overlap between these entities</a:t>
            </a:r>
          </a:p>
          <a:p>
            <a:r>
              <a:rPr lang="en-US" dirty="0" smtClean="0"/>
              <a:t>Best regarded as a spectrum of a single disease</a:t>
            </a:r>
          </a:p>
          <a:p>
            <a:r>
              <a:rPr lang="en-US" dirty="0" smtClean="0"/>
              <a:t>Hashimoto described this as the first autoimmune disease of any organ in 1912.</a:t>
            </a:r>
          </a:p>
          <a:p>
            <a:endParaRPr lang="en-US" dirty="0"/>
          </a:p>
        </p:txBody>
      </p:sp>
      <p:pic>
        <p:nvPicPr>
          <p:cNvPr id="6" name="Picture 2" descr="Hashimoto Hakaru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6" b="26299"/>
          <a:stretch/>
        </p:blipFill>
        <p:spPr bwMode="auto">
          <a:xfrm>
            <a:off x="6538497" y="4419600"/>
            <a:ext cx="2144674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0" y="1295400"/>
            <a:ext cx="9144000" cy="55626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cs typeface="Arial" charset="0"/>
              </a:rPr>
              <a:t>An </a:t>
            </a:r>
            <a:r>
              <a:rPr lang="en-US" dirty="0">
                <a:solidFill>
                  <a:srgbClr val="000000"/>
                </a:solidFill>
                <a:cs typeface="Arial" charset="0"/>
              </a:rPr>
              <a:t>autoimmune disease in which the immune system reacts against a variety of thyroid 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antigens</a:t>
            </a:r>
          </a:p>
          <a:p>
            <a:endParaRPr lang="en-US" dirty="0">
              <a:solidFill>
                <a:srgbClr val="000000"/>
              </a:solidFill>
              <a:cs typeface="Arial" charset="0"/>
            </a:endParaRPr>
          </a:p>
          <a:p>
            <a:r>
              <a:rPr lang="en-US" dirty="0" smtClean="0">
                <a:solidFill>
                  <a:srgbClr val="000000"/>
                </a:solidFill>
                <a:cs typeface="Arial" charset="0"/>
              </a:rPr>
              <a:t>This causes progressive </a:t>
            </a:r>
            <a:r>
              <a:rPr lang="en-US" dirty="0">
                <a:solidFill>
                  <a:srgbClr val="000000"/>
                </a:solidFill>
                <a:cs typeface="Arial" charset="0"/>
              </a:rPr>
              <a:t>depletion of thyroid epithelial 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cells, </a:t>
            </a:r>
            <a:r>
              <a:rPr lang="en-US" dirty="0">
                <a:solidFill>
                  <a:srgbClr val="000000"/>
                </a:solidFill>
                <a:cs typeface="Arial" charset="0"/>
              </a:rPr>
              <a:t>which are gradually replaced by mononuclear cell infiltration and fibrosis</a:t>
            </a:r>
          </a:p>
          <a:p>
            <a:endParaRPr lang="en-US" b="1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00B050"/>
                </a:solidFill>
              </a:rPr>
              <a:t>Pathogenesis of chronic autoimmune thyroiditis</a:t>
            </a:r>
            <a:endParaRPr lang="en-US" sz="36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0600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>
                <a:solidFill>
                  <a:srgbClr val="00B050"/>
                </a:solidFill>
              </a:rPr>
              <a:t>Pathogenesis of chronic autoimmune thyroiditis</a:t>
            </a:r>
            <a:endParaRPr lang="en-US" sz="3600" b="1" dirty="0">
              <a:solidFill>
                <a:srgbClr val="00B050"/>
              </a:solidFill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0" y="1066800"/>
            <a:ext cx="9144000" cy="57912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Initiating event is sensitization </a:t>
            </a:r>
            <a:r>
              <a:rPr lang="en-US" dirty="0">
                <a:solidFill>
                  <a:srgbClr val="000000"/>
                </a:solidFill>
                <a:cs typeface="Arial" charset="0"/>
              </a:rPr>
              <a:t>of autoreactive CD4+ T-helper cells to thyroid antigens </a:t>
            </a:r>
            <a:endParaRPr lang="en-US" dirty="0" smtClean="0">
              <a:solidFill>
                <a:srgbClr val="000000"/>
              </a:solidFill>
              <a:cs typeface="Arial" charset="0"/>
            </a:endParaRPr>
          </a:p>
          <a:p>
            <a:pPr>
              <a:lnSpc>
                <a:spcPct val="90000"/>
              </a:lnSpc>
            </a:pPr>
            <a:endParaRPr lang="en-US" dirty="0" smtClean="0">
              <a:solidFill>
                <a:srgbClr val="000000"/>
              </a:solidFill>
              <a:cs typeface="Arial" charset="0"/>
            </a:endParaRPr>
          </a:p>
          <a:p>
            <a:pPr algn="just"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cs typeface="Arial" charset="0"/>
              </a:rPr>
              <a:t>The </a:t>
            </a:r>
            <a:r>
              <a:rPr lang="en-US" dirty="0">
                <a:solidFill>
                  <a:srgbClr val="000000"/>
                </a:solidFill>
                <a:cs typeface="Arial" charset="0"/>
              </a:rPr>
              <a:t>effector mechanisms for 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follicular lining cell </a:t>
            </a:r>
            <a:r>
              <a:rPr lang="en-US" dirty="0">
                <a:solidFill>
                  <a:srgbClr val="000000"/>
                </a:solidFill>
                <a:cs typeface="Arial" charset="0"/>
              </a:rPr>
              <a:t>death 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include</a:t>
            </a:r>
            <a:endParaRPr lang="en-US" dirty="0">
              <a:solidFill>
                <a:srgbClr val="000000"/>
              </a:solidFill>
              <a:cs typeface="Arial" charset="0"/>
            </a:endParaRPr>
          </a:p>
          <a:p>
            <a:pPr lvl="1">
              <a:lnSpc>
                <a:spcPct val="90000"/>
              </a:lnSpc>
            </a:pPr>
            <a:r>
              <a:rPr lang="en-US" sz="3200" i="1" dirty="0">
                <a:cs typeface="Arial" charset="0"/>
              </a:rPr>
              <a:t>CD8+ </a:t>
            </a:r>
            <a:r>
              <a:rPr lang="en-US" sz="3200" i="1" dirty="0" err="1">
                <a:cs typeface="Arial" charset="0"/>
              </a:rPr>
              <a:t>cytotoxic</a:t>
            </a:r>
            <a:r>
              <a:rPr lang="en-US" sz="3200" i="1" dirty="0">
                <a:cs typeface="Arial" charset="0"/>
              </a:rPr>
              <a:t> T cell-mediated cell </a:t>
            </a:r>
            <a:r>
              <a:rPr lang="en-US" sz="3200" i="1" dirty="0" smtClean="0">
                <a:cs typeface="Arial" charset="0"/>
              </a:rPr>
              <a:t>death</a:t>
            </a:r>
            <a:endParaRPr lang="en-US" sz="3200" dirty="0">
              <a:cs typeface="Arial" charset="0"/>
            </a:endParaRPr>
          </a:p>
          <a:p>
            <a:pPr lvl="1">
              <a:lnSpc>
                <a:spcPct val="90000"/>
              </a:lnSpc>
            </a:pPr>
            <a:r>
              <a:rPr lang="en-US" sz="3200" i="1" dirty="0">
                <a:cs typeface="Arial" charset="0"/>
              </a:rPr>
              <a:t>Cytokine-mediated cell death</a:t>
            </a:r>
            <a:r>
              <a:rPr lang="en-US" sz="3200" i="1" dirty="0" smtClean="0">
                <a:cs typeface="Arial" charset="0"/>
              </a:rPr>
              <a:t>:</a:t>
            </a:r>
            <a:endParaRPr lang="en-US" sz="3200" dirty="0">
              <a:cs typeface="Arial" charset="0"/>
            </a:endParaRPr>
          </a:p>
          <a:p>
            <a:pPr lvl="1">
              <a:lnSpc>
                <a:spcPct val="90000"/>
              </a:lnSpc>
            </a:pPr>
            <a:r>
              <a:rPr lang="en-US" sz="3200" dirty="0">
                <a:cs typeface="Arial" charset="0"/>
              </a:rPr>
              <a:t>Binding of </a:t>
            </a:r>
            <a:r>
              <a:rPr lang="en-US" sz="3200" dirty="0" err="1">
                <a:cs typeface="Arial" charset="0"/>
              </a:rPr>
              <a:t>antithyroid</a:t>
            </a:r>
            <a:r>
              <a:rPr lang="en-US" sz="3200" dirty="0">
                <a:cs typeface="Arial" charset="0"/>
              </a:rPr>
              <a:t> </a:t>
            </a:r>
            <a:r>
              <a:rPr lang="en-US" sz="3200" dirty="0" smtClean="0">
                <a:cs typeface="Arial" charset="0"/>
              </a:rPr>
              <a:t>antibodies </a:t>
            </a:r>
            <a:r>
              <a:rPr lang="en-US" sz="3200" dirty="0">
                <a:cs typeface="Arial" charset="0"/>
              </a:rPr>
              <a:t>followed by antibody-dependent cell-mediated </a:t>
            </a:r>
            <a:r>
              <a:rPr lang="en-US" sz="3200" dirty="0" err="1">
                <a:cs typeface="Arial" charset="0"/>
              </a:rPr>
              <a:t>cytotoxicity</a:t>
            </a:r>
            <a:r>
              <a:rPr lang="en-US" sz="3200" dirty="0">
                <a:cs typeface="Arial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cs typeface="Arial" charset="0"/>
              </a:rPr>
              <a:t>(ADCC)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4" descr="Image result for pathogenesis of  autoimmune thyroiditi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3333" r="8335" b="25555"/>
          <a:stretch/>
        </p:blipFill>
        <p:spPr>
          <a:xfrm>
            <a:off x="838200" y="1295400"/>
            <a:ext cx="7696200" cy="48768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4936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Pathogenesis of chronic autoimmune thyroiditis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200" y="1249362"/>
            <a:ext cx="838200" cy="503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05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34486"/>
            <a:ext cx="8991600" cy="5306025"/>
          </a:xfrm>
        </p:spPr>
        <p:txBody>
          <a:bodyPr/>
          <a:lstStyle/>
          <a:p>
            <a:r>
              <a:rPr lang="en-US" dirty="0" smtClean="0"/>
              <a:t>Classic form</a:t>
            </a:r>
          </a:p>
          <a:p>
            <a:pPr lvl="1"/>
            <a:r>
              <a:rPr lang="en-US" dirty="0" smtClean="0"/>
              <a:t>diffuse </a:t>
            </a:r>
            <a:r>
              <a:rPr lang="en-US" dirty="0"/>
              <a:t>, symmetrical firm </a:t>
            </a:r>
            <a:r>
              <a:rPr lang="en-US" dirty="0" smtClean="0"/>
              <a:t>enlargement</a:t>
            </a:r>
          </a:p>
          <a:p>
            <a:pPr lvl="1"/>
            <a:r>
              <a:rPr lang="en-US" dirty="0"/>
              <a:t>cut surface is fleshy and </a:t>
            </a:r>
            <a:r>
              <a:rPr lang="en-US" dirty="0" smtClean="0"/>
              <a:t>lobulated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514350" indent="-457200"/>
            <a:r>
              <a:rPr lang="en-US" dirty="0" smtClean="0"/>
              <a:t>Could be </a:t>
            </a:r>
          </a:p>
          <a:p>
            <a:pPr marL="914400" lvl="1" indent="-457200"/>
            <a:r>
              <a:rPr lang="en-US" dirty="0" smtClean="0"/>
              <a:t>Nodular enlargement </a:t>
            </a:r>
            <a:endParaRPr lang="en-US" dirty="0"/>
          </a:p>
          <a:p>
            <a:pPr marL="914400" lvl="1" indent="-457200"/>
            <a:r>
              <a:rPr lang="en-US" dirty="0" smtClean="0"/>
              <a:t>Solitary nodule in thyroid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6527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00B050"/>
                </a:solidFill>
              </a:rPr>
              <a:t>Morphology of Hashimoto’s thyroiditis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6146" name="Picture 2" descr="https://encrypted-tbn2.gstatic.com/images?q=tbn:ANd9GcTXQ6pI_JF3buk4ZcmeMRTDBezEjrqJXHYKFyRqgMZhA5wp1OlxD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255" y="1534486"/>
            <a:ext cx="2047875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://pathologyoutlines.com/wick/thyroid%20hashimoto%20thyroiditis%20gross%20photo2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140" y="4667503"/>
            <a:ext cx="2569660" cy="179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78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9144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50"/>
                </a:solidFill>
              </a:rPr>
              <a:t>Morphology of Hashimoto’s thyroiditis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9144000" cy="5943600"/>
          </a:xfrm>
        </p:spPr>
        <p:txBody>
          <a:bodyPr/>
          <a:lstStyle/>
          <a:p>
            <a:r>
              <a:rPr lang="en-US" dirty="0"/>
              <a:t>Infiltration of lymphocytes, plasma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cells </a:t>
            </a:r>
            <a:r>
              <a:rPr lang="en-US" dirty="0"/>
              <a:t>&amp; </a:t>
            </a:r>
            <a:r>
              <a:rPr lang="en-US" dirty="0" smtClean="0"/>
              <a:t>macrophages</a:t>
            </a:r>
          </a:p>
          <a:p>
            <a:pPr lvl="0"/>
            <a:r>
              <a:rPr lang="en-US" dirty="0"/>
              <a:t>Decreases number of thyroid </a:t>
            </a:r>
          </a:p>
          <a:p>
            <a:pPr marL="457200" lvl="1" indent="0">
              <a:buNone/>
            </a:pPr>
            <a:r>
              <a:rPr lang="en-US" sz="3200" dirty="0"/>
              <a:t>follicles </a:t>
            </a:r>
            <a:r>
              <a:rPr lang="en-US" dirty="0"/>
              <a:t>which are atrophic</a:t>
            </a:r>
          </a:p>
          <a:p>
            <a:r>
              <a:rPr lang="en-US" dirty="0" smtClean="0"/>
              <a:t>Formation </a:t>
            </a:r>
            <a:r>
              <a:rPr lang="en-US" dirty="0"/>
              <a:t>of   lymphoid </a:t>
            </a:r>
            <a:r>
              <a:rPr lang="en-US" dirty="0" smtClean="0"/>
              <a:t>follicles</a:t>
            </a:r>
          </a:p>
          <a:p>
            <a:pPr marL="0" lvl="0" indent="0">
              <a:buNone/>
            </a:pPr>
            <a:endParaRPr lang="en-US" dirty="0" smtClean="0"/>
          </a:p>
        </p:txBody>
      </p:sp>
      <p:pic>
        <p:nvPicPr>
          <p:cNvPr id="4" name="Picture 4" descr="Hashimoto's thyroidit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976611" y="1262391"/>
            <a:ext cx="3667781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4724400" y="3124200"/>
            <a:ext cx="1905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676900" y="1524000"/>
            <a:ext cx="1905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099" y="4038600"/>
            <a:ext cx="3458851" cy="25908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92836" y="5486400"/>
            <a:ext cx="1905000" cy="599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Lymphoid </a:t>
            </a:r>
            <a:r>
              <a:rPr lang="en-US" b="1" dirty="0"/>
              <a:t>follicles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438400" y="5943600"/>
            <a:ext cx="9235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91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50"/>
                </a:solidFill>
              </a:rPr>
              <a:t>Morphology of Hashimoto’s thyroiditis</a:t>
            </a:r>
            <a:endParaRPr lang="en-US" dirty="0"/>
          </a:p>
        </p:txBody>
      </p:sp>
      <p:sp>
        <p:nvSpPr>
          <p:cNvPr id="5" name="AutoShape 2" descr="Image result for hashimoto thyroiditis morpholog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hashimoto thyroiditis morphology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Content Placeholder 2"/>
          <p:cNvSpPr txBox="1">
            <a:spLocks noGrp="1"/>
          </p:cNvSpPr>
          <p:nvPr>
            <p:ph idx="1"/>
          </p:nvPr>
        </p:nvSpPr>
        <p:spPr>
          <a:xfrm>
            <a:off x="0" y="1219200"/>
            <a:ext cx="9144000" cy="563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Follicular epithelial cells show  </a:t>
            </a:r>
            <a:r>
              <a:rPr lang="en-US" dirty="0" err="1" smtClean="0"/>
              <a:t>oncocytic</a:t>
            </a:r>
            <a:r>
              <a:rPr lang="en-US" dirty="0" smtClean="0"/>
              <a:t> change/</a:t>
            </a:r>
            <a:r>
              <a:rPr lang="en-US" dirty="0" err="1" smtClean="0"/>
              <a:t>Hurthle</a:t>
            </a:r>
            <a:r>
              <a:rPr lang="en-US" dirty="0" smtClean="0"/>
              <a:t> cell change-(cytoplasm becomes intensely eosinophilic)</a:t>
            </a:r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Fibrosis of stroma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1" name="Picture 6" descr="https://web.duke.edu/pathology/Week05/images/large/path264-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324100"/>
            <a:ext cx="3248205" cy="213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istopathology showing heavy plasmacytic infiltrates and a storiform fibrosis typical of IgG4-related disease of the thyroid gland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763131"/>
            <a:ext cx="2576602" cy="194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440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868362"/>
          </a:xfrm>
        </p:spPr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Graves’ Disease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9144000" cy="5867400"/>
          </a:xfrm>
        </p:spPr>
        <p:txBody>
          <a:bodyPr/>
          <a:lstStyle/>
          <a:p>
            <a:r>
              <a:rPr lang="en-US" dirty="0" smtClean="0"/>
              <a:t>Also known as diffuse toxic goitre</a:t>
            </a:r>
          </a:p>
          <a:p>
            <a:r>
              <a:rPr lang="en-US" dirty="0" smtClean="0"/>
              <a:t>Another autoimmune thyroid disease</a:t>
            </a:r>
          </a:p>
          <a:p>
            <a:r>
              <a:rPr lang="en-US" dirty="0" smtClean="0"/>
              <a:t>Characterized by</a:t>
            </a:r>
          </a:p>
          <a:p>
            <a:pPr lvl="1"/>
            <a:r>
              <a:rPr lang="en-US" dirty="0" err="1" smtClean="0"/>
              <a:t>Thyrotoxicosis</a:t>
            </a:r>
            <a:endParaRPr lang="en-US" dirty="0" smtClean="0"/>
          </a:p>
          <a:p>
            <a:pPr lvl="1"/>
            <a:r>
              <a:rPr lang="en-US" dirty="0" smtClean="0"/>
              <a:t>Diffuse thyroid enlargement</a:t>
            </a:r>
          </a:p>
          <a:p>
            <a:pPr lvl="1"/>
            <a:r>
              <a:rPr lang="en-US" dirty="0" smtClean="0"/>
              <a:t>Eye changes</a:t>
            </a:r>
          </a:p>
          <a:p>
            <a:r>
              <a:rPr lang="en-US" dirty="0" smtClean="0"/>
              <a:t>Can be associated with autoimmune diseases of other organs.</a:t>
            </a:r>
          </a:p>
          <a:p>
            <a:r>
              <a:rPr lang="en-US" dirty="0" smtClean="0"/>
              <a:t>Auto-antibodies are directed against thyroid antigens.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</a:rPr>
              <a:t>Antibodies associated with Graves’ disease</a:t>
            </a:r>
            <a:endParaRPr lang="en-US" sz="3600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6096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Thyroid- stimulating </a:t>
            </a:r>
            <a:r>
              <a:rPr lang="en-US" dirty="0" err="1" smtClean="0"/>
              <a:t>immunoglobins</a:t>
            </a:r>
            <a:r>
              <a:rPr lang="en-US" dirty="0" smtClean="0"/>
              <a:t> (TSI) </a:t>
            </a:r>
          </a:p>
          <a:p>
            <a:pPr lvl="1"/>
            <a:r>
              <a:rPr lang="en-US" dirty="0" smtClean="0"/>
              <a:t>Binds to TSH receptor-increase release of thyroid hormones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Thyroid growth-stimulating </a:t>
            </a:r>
            <a:r>
              <a:rPr lang="en-US" dirty="0" err="1" smtClean="0"/>
              <a:t>immunoglobins</a:t>
            </a:r>
            <a:r>
              <a:rPr lang="en-US" dirty="0" smtClean="0"/>
              <a:t>(TGI)</a:t>
            </a:r>
          </a:p>
          <a:p>
            <a:pPr lvl="1"/>
            <a:r>
              <a:rPr lang="en-US" dirty="0" smtClean="0"/>
              <a:t>Stimulate proliferation of thyroid epithelium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TSH binding inhibitor </a:t>
            </a:r>
            <a:r>
              <a:rPr lang="en-US" dirty="0" err="1" smtClean="0"/>
              <a:t>immunoglobins</a:t>
            </a:r>
            <a:r>
              <a:rPr lang="en-US" dirty="0" smtClean="0"/>
              <a:t>(TBII)</a:t>
            </a:r>
          </a:p>
          <a:p>
            <a:pPr lvl="1"/>
            <a:r>
              <a:rPr lang="en-US" dirty="0" smtClean="0"/>
              <a:t>Inhibitory to binding of TSH to its own receptors</a:t>
            </a:r>
          </a:p>
          <a:p>
            <a:pPr lvl="1"/>
            <a:r>
              <a:rPr lang="en-US" dirty="0" smtClean="0"/>
              <a:t>Depending upon its action as inhibitory or stimulatory to follicular epithelium gets episodes of hyper or hypo </a:t>
            </a:r>
            <a:r>
              <a:rPr lang="en-US" dirty="0" err="1" smtClean="0"/>
              <a:t>thyroidism</a:t>
            </a:r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686800" cy="5410200"/>
          </a:xfrm>
        </p:spPr>
        <p:txBody>
          <a:bodyPr/>
          <a:lstStyle/>
          <a:p>
            <a:r>
              <a:rPr lang="en-US" dirty="0"/>
              <a:t>Diffuse and symmetrical enlargement of thyroid</a:t>
            </a:r>
          </a:p>
          <a:p>
            <a:r>
              <a:rPr lang="en-US" dirty="0" smtClean="0"/>
              <a:t>Cut </a:t>
            </a:r>
            <a:r>
              <a:rPr lang="en-US" dirty="0"/>
              <a:t>surface is red- brown  due to vascularity</a:t>
            </a:r>
          </a:p>
          <a:p>
            <a:r>
              <a:rPr lang="en-US" dirty="0"/>
              <a:t>Fleshy and </a:t>
            </a:r>
            <a:r>
              <a:rPr lang="en-US" dirty="0" smtClean="0"/>
              <a:t>homogenous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Grave’s disease -morphology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99385" y="3458291"/>
            <a:ext cx="3745230" cy="3247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849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Pathology of thyroid gland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60960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At the end of this lecture the students should be able </a:t>
            </a:r>
            <a:r>
              <a:rPr lang="en-US" dirty="0" smtClean="0"/>
              <a:t>to</a:t>
            </a:r>
          </a:p>
          <a:p>
            <a:r>
              <a:rPr lang="en-US" dirty="0" smtClean="0"/>
              <a:t>Recapitulate </a:t>
            </a:r>
            <a:r>
              <a:rPr lang="en-US" dirty="0"/>
              <a:t>the anatomy, histology and function of thyroid gland</a:t>
            </a:r>
          </a:p>
          <a:p>
            <a:r>
              <a:rPr lang="en-US" dirty="0"/>
              <a:t>Describe the pathogenesis and pathology of </a:t>
            </a:r>
          </a:p>
          <a:p>
            <a:pPr lvl="1"/>
            <a:r>
              <a:rPr lang="en-US" dirty="0"/>
              <a:t>Different types of thyroiditis</a:t>
            </a:r>
          </a:p>
          <a:p>
            <a:pPr lvl="1"/>
            <a:r>
              <a:rPr lang="en-US" dirty="0"/>
              <a:t>Grave disease</a:t>
            </a:r>
          </a:p>
          <a:p>
            <a:pPr lvl="1"/>
            <a:r>
              <a:rPr lang="en-US" dirty="0"/>
              <a:t>Diffuse and </a:t>
            </a:r>
            <a:r>
              <a:rPr lang="en-US" dirty="0" smtClean="0"/>
              <a:t>multi-nodular </a:t>
            </a:r>
            <a:r>
              <a:rPr lang="en-US" dirty="0"/>
              <a:t>goiter</a:t>
            </a:r>
          </a:p>
          <a:p>
            <a:r>
              <a:rPr lang="en-US" dirty="0"/>
              <a:t>Discuss the epidemiology and prognostic factors of thyroid cancer</a:t>
            </a:r>
          </a:p>
          <a:p>
            <a:r>
              <a:rPr lang="en-US" dirty="0"/>
              <a:t>Describe the morphology of different types of thyroid </a:t>
            </a:r>
            <a:r>
              <a:rPr lang="en-US" dirty="0" smtClean="0"/>
              <a:t>cancers</a:t>
            </a:r>
            <a:endParaRPr lang="en-US" dirty="0"/>
          </a:p>
          <a:p>
            <a:r>
              <a:rPr lang="en-US" dirty="0"/>
              <a:t>Discuss the value of FNAC in thyroid lesions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94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399"/>
            <a:ext cx="5791200" cy="59435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Increased vascularity </a:t>
            </a:r>
            <a:endParaRPr lang="en-US" dirty="0" smtClean="0"/>
          </a:p>
          <a:p>
            <a:r>
              <a:rPr lang="en-US" dirty="0" smtClean="0"/>
              <a:t>Lymphocytic </a:t>
            </a:r>
            <a:r>
              <a:rPr lang="en-US" dirty="0"/>
              <a:t>infiltration of the stroma</a:t>
            </a:r>
          </a:p>
          <a:p>
            <a:r>
              <a:rPr lang="en-US" dirty="0"/>
              <a:t>Epithelial hyperplasia and hypertrophy</a:t>
            </a:r>
          </a:p>
          <a:p>
            <a:r>
              <a:rPr lang="en-US" dirty="0"/>
              <a:t>The follicles are lined by tall columnar epithelium and heaped up into papillary </a:t>
            </a:r>
            <a:r>
              <a:rPr lang="en-US" dirty="0" err="1"/>
              <a:t>infoldings</a:t>
            </a:r>
            <a:endParaRPr lang="en-US" dirty="0"/>
          </a:p>
          <a:p>
            <a:r>
              <a:rPr lang="en-US" dirty="0"/>
              <a:t>Colloid is markedly </a:t>
            </a:r>
            <a:r>
              <a:rPr lang="en-US" dirty="0" smtClean="0"/>
              <a:t>scanty </a:t>
            </a:r>
          </a:p>
          <a:p>
            <a:r>
              <a:rPr lang="en-US" dirty="0" smtClean="0"/>
              <a:t>Colloid resorption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9029"/>
            <a:ext cx="8229600" cy="73297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Grave’s disease -morphology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6382911" y="996621"/>
            <a:ext cx="2543395" cy="2378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4" descr="http://library.med.utah.edu/WebPath/jpeg4/ENDO02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67"/>
          <a:stretch/>
        </p:blipFill>
        <p:spPr bwMode="auto">
          <a:xfrm rot="16200000">
            <a:off x="5207832" y="3001575"/>
            <a:ext cx="2514600" cy="256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://library.med.utah.edu/WebPath/jpeg4/ENDO023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65"/>
          <a:stretch/>
        </p:blipFill>
        <p:spPr bwMode="auto">
          <a:xfrm rot="5400000">
            <a:off x="6902200" y="4544784"/>
            <a:ext cx="2197600" cy="228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6324600"/>
            <a:ext cx="9144000" cy="4619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B050"/>
                </a:solidFill>
              </a:rPr>
              <a:t>The morphology changes widely because of effective medical </a:t>
            </a:r>
            <a:r>
              <a:rPr lang="en-US" sz="2400" b="1" dirty="0" smtClean="0">
                <a:solidFill>
                  <a:srgbClr val="00B050"/>
                </a:solidFill>
              </a:rPr>
              <a:t>therapy</a:t>
            </a:r>
            <a:endParaRPr lang="en-US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47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914400"/>
          </a:xfrm>
        </p:spPr>
        <p:txBody>
          <a:bodyPr/>
          <a:lstStyle/>
          <a:p>
            <a:r>
              <a:rPr lang="en-US" b="1" dirty="0" smtClean="0">
                <a:solidFill>
                  <a:srgbClr val="00B050"/>
                </a:solidFill>
              </a:rPr>
              <a:t>Goitre 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9144000" cy="5943600"/>
          </a:xfrm>
        </p:spPr>
        <p:txBody>
          <a:bodyPr/>
          <a:lstStyle/>
          <a:p>
            <a:r>
              <a:rPr lang="en-US" dirty="0" smtClean="0"/>
              <a:t>The term goitre is used in general to describe an enlargement of thyroid gland.</a:t>
            </a:r>
          </a:p>
          <a:p>
            <a:r>
              <a:rPr lang="en-US" dirty="0" smtClean="0"/>
              <a:t>Goitre is defined as thyroid enlargement due to compensatory hypertrophy &amp; hyperplasia of the follicular epithelium in response to thyroid hormone deficiency.</a:t>
            </a:r>
          </a:p>
          <a:p>
            <a:r>
              <a:rPr lang="en-US" dirty="0" smtClean="0"/>
              <a:t>The end result is generally </a:t>
            </a:r>
            <a:r>
              <a:rPr lang="en-US" dirty="0" err="1" smtClean="0"/>
              <a:t>euthyroid</a:t>
            </a:r>
            <a:r>
              <a:rPr lang="en-US" dirty="0" smtClean="0"/>
              <a:t> state , but at various stages hyperthyroidism and hypothyroidism can result.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Goitre 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6096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2 morphological forms</a:t>
            </a:r>
          </a:p>
          <a:p>
            <a:pPr lvl="1"/>
            <a:r>
              <a:rPr lang="en-US" dirty="0" smtClean="0"/>
              <a:t> diffuse non-toxic goitre (simple/colloid goitre)</a:t>
            </a:r>
          </a:p>
          <a:p>
            <a:pPr lvl="2"/>
            <a:r>
              <a:rPr lang="en-US" dirty="0" smtClean="0"/>
              <a:t>Diffuse enlargement of thyroid gland unaccompanied by hyperthyroidism</a:t>
            </a:r>
          </a:p>
          <a:p>
            <a:pPr lvl="2"/>
            <a:r>
              <a:rPr lang="en-US" dirty="0" smtClean="0"/>
              <a:t>Try to maintain </a:t>
            </a:r>
            <a:r>
              <a:rPr lang="en-US" dirty="0" err="1" smtClean="0"/>
              <a:t>euthyoid</a:t>
            </a:r>
            <a:r>
              <a:rPr lang="en-US" dirty="0" smtClean="0"/>
              <a:t> state through stages of hypothyroidism</a:t>
            </a:r>
          </a:p>
          <a:p>
            <a:pPr lvl="2"/>
            <a:r>
              <a:rPr lang="en-US" dirty="0" smtClean="0"/>
              <a:t>Could be </a:t>
            </a:r>
          </a:p>
          <a:p>
            <a:pPr lvl="3"/>
            <a:r>
              <a:rPr lang="en-US" dirty="0" smtClean="0"/>
              <a:t>Endemic</a:t>
            </a:r>
          </a:p>
          <a:p>
            <a:pPr lvl="3"/>
            <a:r>
              <a:rPr lang="en-US" dirty="0" smtClean="0"/>
              <a:t>sporadic</a:t>
            </a:r>
          </a:p>
          <a:p>
            <a:pPr lvl="1"/>
            <a:r>
              <a:rPr lang="en-US" dirty="0" smtClean="0"/>
              <a:t>Nodular goitre (multinodular goiter/adenomatous goitre)</a:t>
            </a:r>
          </a:p>
          <a:p>
            <a:pPr lvl="2"/>
            <a:r>
              <a:rPr lang="en-US" dirty="0" smtClean="0"/>
              <a:t>End stage of  long standing simple goitre</a:t>
            </a:r>
          </a:p>
          <a:p>
            <a:pPr lvl="2"/>
            <a:r>
              <a:rPr lang="en-US" dirty="0" smtClean="0"/>
              <a:t>Tumour like enlargement</a:t>
            </a:r>
          </a:p>
          <a:p>
            <a:pPr lvl="2"/>
            <a:r>
              <a:rPr lang="en-US" dirty="0" smtClean="0"/>
              <a:t>Could give rise to hyperthyroidism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39762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00B050"/>
                </a:solidFill>
              </a:rPr>
              <a:t>Pathogenesis of simple &amp; multinodular goitre 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71800" y="114300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Deficiency of thyroid hormone production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362200" y="2362200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Excess TSH stimulation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209800" y="2971800"/>
            <a:ext cx="662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Cyclic hyperplasia and involution of thyroid gland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895600" y="3581400"/>
            <a:ext cx="266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Diffuse goitre</a:t>
            </a:r>
            <a:endParaRPr lang="en-US" sz="3200" b="1" dirty="0"/>
          </a:p>
        </p:txBody>
      </p:sp>
      <p:sp>
        <p:nvSpPr>
          <p:cNvPr id="10" name="Rectangle 9"/>
          <p:cNvSpPr/>
          <p:nvPr/>
        </p:nvSpPr>
        <p:spPr>
          <a:xfrm>
            <a:off x="1905000" y="4495800"/>
            <a:ext cx="723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Repeated  hyperplasia and involution of thyroid gland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3400" y="5029200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Growth of hyperplastic areas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5410200" y="4876800"/>
            <a:ext cx="152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Fibrosi</a:t>
            </a:r>
            <a:r>
              <a:rPr lang="en-US" sz="2400" dirty="0" smtClean="0"/>
              <a:t> of </a:t>
            </a:r>
            <a:r>
              <a:rPr lang="en-US" sz="2400" dirty="0" err="1" smtClean="0"/>
              <a:t>involuted</a:t>
            </a:r>
            <a:r>
              <a:rPr lang="en-US" sz="2400" dirty="0" smtClean="0"/>
              <a:t> areas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2819400" y="594360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Nodular goitre</a:t>
            </a:r>
            <a:endParaRPr lang="en-US" sz="2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68580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Iodine lack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6324600" y="7620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goitrogens</a:t>
            </a:r>
            <a:endParaRPr lang="en-US" sz="2400" dirty="0"/>
          </a:p>
        </p:txBody>
      </p:sp>
      <p:sp>
        <p:nvSpPr>
          <p:cNvPr id="16" name="Down Arrow 15"/>
          <p:cNvSpPr/>
          <p:nvPr/>
        </p:nvSpPr>
        <p:spPr>
          <a:xfrm>
            <a:off x="4038600" y="2057400"/>
            <a:ext cx="3810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>
            <a:off x="3962400" y="5638800"/>
            <a:ext cx="3810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>
            <a:off x="4038600" y="4191000"/>
            <a:ext cx="3810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4038600" y="3429000"/>
            <a:ext cx="3810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>
            <a:off x="4114800" y="2819400"/>
            <a:ext cx="3810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rved Left Arrow 20"/>
          <p:cNvSpPr/>
          <p:nvPr/>
        </p:nvSpPr>
        <p:spPr>
          <a:xfrm>
            <a:off x="4724400" y="5029200"/>
            <a:ext cx="533400" cy="6858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urved Right Arrow 21"/>
          <p:cNvSpPr/>
          <p:nvPr/>
        </p:nvSpPr>
        <p:spPr>
          <a:xfrm>
            <a:off x="2819400" y="4953000"/>
            <a:ext cx="381000" cy="6858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urved Right Arrow 23"/>
          <p:cNvSpPr/>
          <p:nvPr/>
        </p:nvSpPr>
        <p:spPr>
          <a:xfrm>
            <a:off x="2209800" y="838200"/>
            <a:ext cx="381000" cy="6858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urved Left Arrow 24"/>
          <p:cNvSpPr/>
          <p:nvPr/>
        </p:nvSpPr>
        <p:spPr>
          <a:xfrm>
            <a:off x="5791200" y="762000"/>
            <a:ext cx="533400" cy="6858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14504" r="12214"/>
          <a:stretch>
            <a:fillRect/>
          </a:stretch>
        </p:blipFill>
        <p:spPr bwMode="auto">
          <a:xfrm>
            <a:off x="7315200" y="5019675"/>
            <a:ext cx="1828800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l="13333" r="13333" b="11111"/>
          <a:stretch>
            <a:fillRect/>
          </a:stretch>
        </p:blipFill>
        <p:spPr bwMode="auto">
          <a:xfrm>
            <a:off x="419100" y="3004326"/>
            <a:ext cx="16764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8229600" cy="914400"/>
          </a:xfrm>
        </p:spPr>
        <p:txBody>
          <a:bodyPr/>
          <a:lstStyle/>
          <a:p>
            <a:r>
              <a:rPr lang="en-US" b="1" dirty="0" smtClean="0">
                <a:solidFill>
                  <a:srgbClr val="00B050"/>
                </a:solidFill>
              </a:rPr>
              <a:t>Diffuse goitre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9144000" cy="6019800"/>
          </a:xfrm>
        </p:spPr>
        <p:txBody>
          <a:bodyPr/>
          <a:lstStyle/>
          <a:p>
            <a:r>
              <a:rPr lang="en-US" dirty="0" smtClean="0"/>
              <a:t>Moderate enlargement of the gland</a:t>
            </a:r>
          </a:p>
          <a:p>
            <a:r>
              <a:rPr lang="en-US" dirty="0" smtClean="0"/>
              <a:t>Symmetrical and diffuse</a:t>
            </a:r>
          </a:p>
          <a:p>
            <a:r>
              <a:rPr lang="en-US" dirty="0" smtClean="0"/>
              <a:t>Microscopically </a:t>
            </a:r>
          </a:p>
          <a:p>
            <a:pPr lvl="1"/>
            <a:r>
              <a:rPr lang="en-US" dirty="0" smtClean="0"/>
              <a:t>in hyperplastic stage</a:t>
            </a:r>
          </a:p>
          <a:p>
            <a:pPr lvl="2"/>
            <a:r>
              <a:rPr lang="en-US" dirty="0" smtClean="0"/>
              <a:t>Tall columnar epithelium forming papillary </a:t>
            </a:r>
            <a:r>
              <a:rPr lang="en-US" dirty="0" err="1" smtClean="0"/>
              <a:t>infoldings</a:t>
            </a:r>
            <a:endParaRPr lang="en-US" dirty="0" smtClean="0"/>
          </a:p>
          <a:p>
            <a:pPr lvl="1"/>
            <a:r>
              <a:rPr lang="en-US" dirty="0" smtClean="0"/>
              <a:t>In involution stage </a:t>
            </a:r>
          </a:p>
          <a:p>
            <a:pPr lvl="2"/>
            <a:r>
              <a:rPr lang="en-US" dirty="0" smtClean="0"/>
              <a:t>Flattened cells lining large follicles</a:t>
            </a:r>
          </a:p>
          <a:p>
            <a:pPr lvl="1"/>
            <a:endParaRPr lang="en-US" dirty="0"/>
          </a:p>
        </p:txBody>
      </p:sp>
      <p:pic>
        <p:nvPicPr>
          <p:cNvPr id="13314" name="Picture 2" descr="http://library.med.utah.edu/WebPath/jpeg4/ENDO09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126" y="4572000"/>
            <a:ext cx="2828148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Image result for diffuse thyroid enlargement microscop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75" y="4572000"/>
            <a:ext cx="2600325" cy="1752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8229600" cy="5334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Multinodular goitre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3" descr="C:\Documents and Settings\Jamie Tibbo\My Documents\My Pictures\24-13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914400"/>
            <a:ext cx="4297029" cy="28956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800600" y="903744"/>
            <a:ext cx="4191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Asymmetrical enlargement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err="1" smtClean="0"/>
              <a:t>Nodularity</a:t>
            </a:r>
            <a:endParaRPr lang="en-US" sz="2800" dirty="0" smtClean="0"/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Fibrous scarring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Haemorrhage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Calcification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Cystic degeneration</a:t>
            </a:r>
            <a:endParaRPr lang="en-US" sz="28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2600" y="3708181"/>
            <a:ext cx="3048000" cy="2864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1752600" y="4180344"/>
            <a:ext cx="4114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 Nodule formation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 Follicles of varying size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 </a:t>
            </a:r>
            <a:r>
              <a:rPr lang="en-US" sz="2800" dirty="0" err="1" smtClean="0"/>
              <a:t>Haemorrhage</a:t>
            </a:r>
            <a:endParaRPr lang="en-US" sz="2800" dirty="0" smtClean="0"/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 Fibrosis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 Calcification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 Cystic change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304800" y="3964553"/>
            <a:ext cx="1447800" cy="635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Microscopy</a:t>
            </a:r>
          </a:p>
          <a:p>
            <a:pPr algn="ctr"/>
            <a:endParaRPr lang="en-US" dirty="0"/>
          </a:p>
        </p:txBody>
      </p:sp>
      <p:sp>
        <p:nvSpPr>
          <p:cNvPr id="6" name="AutoShape 2" descr="Image result for diffuse thyroid enlargement microscop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407402" y="695113"/>
            <a:ext cx="1447800" cy="635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Macroscopy</a:t>
            </a:r>
          </a:p>
          <a:p>
            <a:pPr algn="ctr"/>
            <a:endParaRPr lang="en-US" dirty="0"/>
          </a:p>
        </p:txBody>
      </p:sp>
      <p:sp>
        <p:nvSpPr>
          <p:cNvPr id="11" name="AutoShape 2" descr="Image result for diffuse thyroid enlargement microscopy"/>
          <p:cNvSpPr>
            <a:spLocks noChangeAspect="1" noChangeArrowheads="1"/>
          </p:cNvSpPr>
          <p:nvPr/>
        </p:nvSpPr>
        <p:spPr bwMode="auto">
          <a:xfrm>
            <a:off x="3258177" y="-341390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b="1" dirty="0" smtClean="0">
                <a:solidFill>
                  <a:srgbClr val="00B050"/>
                </a:solidFill>
              </a:rPr>
              <a:t>Thyroid tumours- general facts 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8686800" cy="6324600"/>
          </a:xfrm>
        </p:spPr>
        <p:txBody>
          <a:bodyPr>
            <a:normAutofit/>
          </a:bodyPr>
          <a:lstStyle/>
          <a:p>
            <a:r>
              <a:rPr lang="en-US" dirty="0" smtClean="0"/>
              <a:t>All thyroid tumours are common in females than in men.</a:t>
            </a:r>
          </a:p>
          <a:p>
            <a:r>
              <a:rPr lang="en-US" dirty="0" smtClean="0"/>
              <a:t>Usually present as a solitary nodule.</a:t>
            </a:r>
          </a:p>
          <a:p>
            <a:r>
              <a:rPr lang="en-US" dirty="0" smtClean="0"/>
              <a:t>Majority of clinically detected solitary nodules are a dominant nodule of a multinodular goitre</a:t>
            </a:r>
          </a:p>
          <a:p>
            <a:r>
              <a:rPr lang="en-US" dirty="0" err="1"/>
              <a:t>T</a:t>
            </a:r>
            <a:r>
              <a:rPr lang="en-US" dirty="0" err="1" smtClean="0"/>
              <a:t>umours</a:t>
            </a:r>
            <a:r>
              <a:rPr lang="en-US" dirty="0" smtClean="0"/>
              <a:t> are ‘cold’ on thyroid scan.</a:t>
            </a:r>
          </a:p>
          <a:p>
            <a:r>
              <a:rPr lang="en-US" dirty="0" smtClean="0"/>
              <a:t>Benign tumours are commoner than the malignant.</a:t>
            </a:r>
          </a:p>
          <a:p>
            <a:r>
              <a:rPr lang="en-US" dirty="0" smtClean="0"/>
              <a:t>In young age and in men, a solitary nodule is regarded with more suspicion than in a middle aged women.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Epidemiology 	of thyroid </a:t>
            </a:r>
            <a:r>
              <a:rPr lang="en-US" dirty="0" err="1" smtClean="0">
                <a:solidFill>
                  <a:srgbClr val="00B050"/>
                </a:solidFill>
              </a:rPr>
              <a:t>tumours</a:t>
            </a:r>
            <a:endParaRPr lang="en-US" dirty="0" smtClean="0">
              <a:solidFill>
                <a:srgbClr val="00B050"/>
              </a:solidFill>
            </a:endParaRPr>
          </a:p>
          <a:p>
            <a:r>
              <a:rPr lang="en-US" dirty="0" smtClean="0">
                <a:solidFill>
                  <a:srgbClr val="00B050"/>
                </a:solidFill>
              </a:rPr>
              <a:t>Risk factors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Radiation and thyroid cancers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Molecular genetics in thyroid cancer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Prognostic factors in thyroid cancer 	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Thyroid </a:t>
            </a:r>
            <a:r>
              <a:rPr lang="en-US" dirty="0" err="1" smtClean="0">
                <a:solidFill>
                  <a:srgbClr val="00B050"/>
                </a:solidFill>
              </a:rPr>
              <a:t>tumours</a:t>
            </a:r>
            <a:r>
              <a:rPr lang="en-US" dirty="0" smtClean="0">
                <a:solidFill>
                  <a:srgbClr val="00B050"/>
                </a:solidFill>
              </a:rPr>
              <a:t>-</a:t>
            </a:r>
            <a:r>
              <a:rPr lang="en-US" dirty="0"/>
              <a:t>Read </a:t>
            </a:r>
            <a:r>
              <a:rPr lang="en-US" dirty="0" smtClean="0"/>
              <a:t>on</a:t>
            </a:r>
            <a:r>
              <a:rPr lang="en-US" dirty="0"/>
              <a:t/>
            </a:r>
            <a:br>
              <a:rPr lang="en-US" dirty="0"/>
            </a:b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57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Thyroid tumours -classification</a:t>
            </a:r>
            <a:endParaRPr lang="en-US" b="1" dirty="0">
              <a:solidFill>
                <a:srgbClr val="00B050"/>
              </a:solidFill>
            </a:endParaRP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0" y="762000"/>
          <a:ext cx="9144000" cy="632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2514600" y="5867400"/>
            <a:ext cx="1828800" cy="762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Other 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16200000" flipH="1">
            <a:off x="952500" y="4762500"/>
            <a:ext cx="2286000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5029200" y="5867400"/>
            <a:ext cx="1828800" cy="762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Lymphoma,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sarcoma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419600" y="6248400"/>
            <a:ext cx="381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Documents and Settings\entres\My Documents\My Pictures\24-14.jpg"/>
          <p:cNvPicPr>
            <a:picLocks noChangeAspect="1" noChangeArrowheads="1"/>
          </p:cNvPicPr>
          <p:nvPr/>
        </p:nvPicPr>
        <p:blipFill>
          <a:blip r:embed="rId2"/>
          <a:srcRect l="23214" t="24935" r="23214" b="9610"/>
          <a:stretch>
            <a:fillRect/>
          </a:stretch>
        </p:blipFill>
        <p:spPr bwMode="auto">
          <a:xfrm>
            <a:off x="4724400" y="3657600"/>
            <a:ext cx="4191000" cy="29337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b="1" dirty="0" smtClean="0">
                <a:solidFill>
                  <a:srgbClr val="00B050"/>
                </a:solidFill>
              </a:rPr>
              <a:t>Follicular adenoma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6096000"/>
          </a:xfrm>
        </p:spPr>
        <p:txBody>
          <a:bodyPr>
            <a:normAutofit/>
          </a:bodyPr>
          <a:lstStyle/>
          <a:p>
            <a:r>
              <a:rPr lang="en-US" dirty="0" smtClean="0"/>
              <a:t>Commonest of all thyroid tumours</a:t>
            </a:r>
          </a:p>
          <a:p>
            <a:r>
              <a:rPr lang="en-US" dirty="0" smtClean="0"/>
              <a:t>Rarely can cause hyperthyroidism -‘toxic adenoma’</a:t>
            </a:r>
          </a:p>
          <a:p>
            <a:r>
              <a:rPr lang="en-US" dirty="0" smtClean="0"/>
              <a:t>Encapsulated and compress the surrounding thyroid tissue.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No invasion of the capsule is the key difference from follicular carcinoma</a:t>
            </a:r>
            <a:r>
              <a:rPr lang="en-US" dirty="0" smtClean="0"/>
              <a:t>.</a:t>
            </a:r>
          </a:p>
          <a:p>
            <a:r>
              <a:rPr lang="en-US" dirty="0" smtClean="0"/>
              <a:t>Not the precursors of </a:t>
            </a:r>
          </a:p>
          <a:p>
            <a:pPr>
              <a:buNone/>
            </a:pPr>
            <a:r>
              <a:rPr lang="en-US" dirty="0" smtClean="0"/>
              <a:t> follicular carcinoma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Normal thyroid gland 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1295400"/>
            <a:ext cx="3489960" cy="3764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 descr="http://www.doctorc.net/Labs/Lab24/IMAGES/THYROID%2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602480" y="1878149"/>
            <a:ext cx="481584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133600" y="5516155"/>
            <a:ext cx="2667000" cy="533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Colloid filled follicles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800600" y="5791200"/>
            <a:ext cx="13716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876800" cy="838200"/>
          </a:xfrm>
        </p:spPr>
        <p:txBody>
          <a:bodyPr/>
          <a:lstStyle/>
          <a:p>
            <a:r>
              <a:rPr lang="en-US" b="1" dirty="0" smtClean="0">
                <a:solidFill>
                  <a:srgbClr val="00B050"/>
                </a:solidFill>
              </a:rPr>
              <a:t>Follicular adenoma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4648200" cy="58674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Well encapsulated nodule composed of compressed small follicles.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Variants</a:t>
            </a:r>
          </a:p>
          <a:p>
            <a:pPr lvl="1"/>
            <a:r>
              <a:rPr lang="en-US" dirty="0" smtClean="0"/>
              <a:t>colloid containing large follicles</a:t>
            </a:r>
          </a:p>
          <a:p>
            <a:pPr lvl="1"/>
            <a:r>
              <a:rPr lang="en-US" dirty="0" smtClean="0"/>
              <a:t>Composed of </a:t>
            </a:r>
            <a:r>
              <a:rPr lang="en-US" dirty="0" err="1" smtClean="0"/>
              <a:t>Hurthle</a:t>
            </a:r>
            <a:r>
              <a:rPr lang="en-US" dirty="0" smtClean="0"/>
              <a:t> cells- </a:t>
            </a:r>
            <a:r>
              <a:rPr lang="en-US" dirty="0" err="1" smtClean="0"/>
              <a:t>Hurthle</a:t>
            </a:r>
            <a:r>
              <a:rPr lang="en-US" dirty="0" smtClean="0"/>
              <a:t> cell adenoma</a:t>
            </a:r>
          </a:p>
          <a:p>
            <a:endParaRPr lang="en-US" dirty="0"/>
          </a:p>
        </p:txBody>
      </p:sp>
      <p:pic>
        <p:nvPicPr>
          <p:cNvPr id="4" name="Picture 3" descr="C:\Documents and Settings\entres\My Documents\My Pictures\24-1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37420" y="5181600"/>
            <a:ext cx="2495315" cy="1676400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-228600"/>
            <a:ext cx="41910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 descr="C:\Documents and Settings\entres\My Documents\My Pictures\24-15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43200" y="2133600"/>
            <a:ext cx="2423478" cy="2058988"/>
          </a:xfrm>
          <a:prstGeom prst="rect">
            <a:avLst/>
          </a:prstGeom>
          <a:noFill/>
        </p:spPr>
      </p:pic>
      <p:cxnSp>
        <p:nvCxnSpPr>
          <p:cNvPr id="6" name="Straight Arrow Connector 5"/>
          <p:cNvCxnSpPr/>
          <p:nvPr/>
        </p:nvCxnSpPr>
        <p:spPr>
          <a:xfrm>
            <a:off x="4953000" y="5715000"/>
            <a:ext cx="1584420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868362"/>
          </a:xfrm>
        </p:spPr>
        <p:txBody>
          <a:bodyPr/>
          <a:lstStyle/>
          <a:p>
            <a:r>
              <a:rPr lang="en-US" b="1" dirty="0" smtClean="0">
                <a:solidFill>
                  <a:srgbClr val="00B050"/>
                </a:solidFill>
              </a:rPr>
              <a:t>Follicular carcinoma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4514" y="1066800"/>
            <a:ext cx="9144000" cy="5638800"/>
          </a:xfrm>
        </p:spPr>
        <p:txBody>
          <a:bodyPr/>
          <a:lstStyle/>
          <a:p>
            <a:r>
              <a:rPr lang="en-US" dirty="0" smtClean="0"/>
              <a:t>These are also composed of small /large follicles</a:t>
            </a:r>
          </a:p>
          <a:p>
            <a:r>
              <a:rPr lang="en-US" dirty="0" smtClean="0"/>
              <a:t>Essential feature is infiltration across its capsule or invasion of the vessels.</a:t>
            </a:r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57800" y="3886200"/>
            <a:ext cx="3381375" cy="2532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6629400" y="40386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capsule</a:t>
            </a:r>
            <a:endParaRPr lang="en-US" sz="2400" b="1" dirty="0"/>
          </a:p>
        </p:txBody>
      </p:sp>
      <p:sp>
        <p:nvSpPr>
          <p:cNvPr id="4" name="AutoShape 2" descr="data:image/jpeg;base64,/9j/4AAQSkZJRgABAQAAAQABAAD/2wCEAAkGBxQSEhUUExQUFRUXFBwYGBcXFxkVFxQYGBgXFxcWFRgYHCggGB0lHRQVITEiJSkrLi4uFx8zODMsNygtLisBCgoKDg0OGhAQGiwkHyQsLCwsLCwsLCwsLCwsLCwsLCwsLCwsLCwsLCwsLCwsLCwsLCwsLCwsLCwsLCwsLCwsLP/AABEIANcA6wMBEQACEQEDEQH/xAAbAAEAAgMBAQAAAAAAAAAAAAAAAQUDBAYCB//EAEEQAAICAQIDBQUFBQYGAwEAAAECAAMRBBIFITEGEyJBUTJhcYGRI0JSocEHFLHR8DNicoKS4SRzssLS8UNUkxf/xAAbAQEAAgMBAQAAAAAAAAAAAAAAAQQCBQYDB//EADYRAAICAgAFAQcCBgIBBQAAAAABAgMEEQUSITFBUQYTIjJhcZGh0RQzQoGxwVLwFhVTYnLh/9oADAMBAAIRAxEAPwD632tVjotQEzuNLbduc5wcY28/pzgHP8Z0dlFYCKFJ3MWqW2zbts05B2kkk+34R1AxAPZ4prCW7sl0Su9kY1c9Rs7kV5AAxzstGFA3isEYzAIfj19Yc7rLaglwrs7g77bBXS1a7UUZO43KMKAduOoyQN3gnEr31bpYWKbSQoTate3ZtLEoCC25vvOGxkbcEQDSu4vqAth7y0Pv2sooAXTfalVK2FGyCg6lbOobAHKAaug4/qnsRS9gsCUfZdwcWFr76rjYzVgrhKgw9jBGcEHbANnhPHdQCDcbGTvQLG7k4Aau47FUVq64dahtIYjcBvbPICsp4nrgm/FlZtCWWOa2yLP3PSkVhO6swGfvQQFHNNuVJ5gfQ9MzFFLgBioLAdAccwM++AZYAgCAIAgCAIAgCAIAgCAIAgCAIAgCAIAgCAIAgCAIBXccNyoLKMs1bbjUMfbpghqwT0bBypyPEqg8iYBm4fbVaovqwRYi+MDBZRkqD58tzcj0JMA24AgCAIAgCAIAgCAIAgCAIAgCAIAgCAIAgCAIAgCAIAgCAIAgHPEfuWoJ6aXUWc/SjUucbvclpIz6Wc+feEgDoYAgCAIAgCAIAgCAIAgCAIAgCAIAgCAIAgCAIAgCAIAgCAIAgGHWaVLUauxQyOpVgehB5GAVfAtW6s2luYtbUAyOet9JOFs9C4PhfHng8g4gF1AEA5/U9rKks1VZV9+mQORy+1GxHbuznmV72sN6d4vqIBs67tJpqg5NgJrOGVfE3trWcDz2swBx0J5wDev4hWhId1Uqocg8iFJ2g/UYgGhd2m0y4w+7NqV4UE87G2Kw9UyD4hkeE+cA8cd7RLpiw2FyiI7AMqhe9tWmoMW6bj3hz0AqbPlAPHC+0y3EA1lc3GkkOtiCwVi1QHTkwKkjPkwxAL6AIAgFdqONVIbFYkNWyKV2ncxtwK9g+8GORkcsq34TAMx4nTtD99VtLbA29dpfONoOcbs8sdYBOt19dW3e2N274AKpdmY+SgKck+71EA0a+0dRG5ltQbQ4L1sgZCyqX5jkBvUnOCAckYgFxAEAQBAEAQBAEAQBAEAQBAEAreN8ONoV6yFvqbfUxyBnGGrfHVHHIj4Ec1GAM/C9et9YcAqeYZG9qt15Mje8HI/McjANuAc3xbsil41H2jK11y2hgBmvFNWnZP7yslRBB/F6gGAY7uyZbcO/8I700ju+dbXWC1jYd32oDLgAbeROSTzAGzxzgxv1OlbGFqLNY2Rh1BR1qx1/tqqLM9AKiPvQDR4d2NWhQq2qNhqFZ7sZCU2BwtjFiXJ2gEgqPPGecjmXqRtG3xns+b7bCG2rdTSrNgNsfTXG6rwn2g3eODz+6PUxtEnnT9nGR0O8Nm8XWEKtS/Z1lK1RF8ySCSST4fgBIOkgCAIBRdoOzw1Lq2QpFN1e7HiU2psVl965b/UcdTAKSzsbaa2ANSuxI9uxgoNYq3eJSr8hzrasqQFGeWYBc8Z4ObWqByVNF2nsKgDaLkT7QL05GrGPLf6ZgGpxfhusu019Vj1nfpn06rUvJ2uAr7+zfzQICTsUnkW5tywB1KjAxAJgCAIAgCAIAgCAIAgCAIAgCAUfEh+7WnUr/ZPgakegAwuo+KjCt6pg/cAIFjreJVVDNjqo8ueSfgBzM8rb66lub0YSnGPdnM6/tuOYprz/AHn5D/SP5zUXcaiv5cd/c8JZHiJRantLqX/+Ur7lAX/ea6zimRPs9fY8XbN+Sq1PEmyN9jnPqzH6yv726zrzP8l/D4Zk5cJTr6pHnM8XOXqzXzrlCTjJaaMiXMvRmHwYj+ElXWLtJ/kjbN2jjuoT2bn/AMx3f9WZZr4hkQ7S/JKskvJdaLttYOVqKw9V8J+h5H8pfq41JfzI/g9o5D8nTcN7QUX8lfDfhbwt8vX5Tb0ZtN3yvr6HvG2LKztL2yq02UTFtv4QfCn+M/oOfwk35UKundm7wOEW5PxPpH1/Y+fa/tZq7SSbWUfhTwAfTmfmZrJ5ds/OjqaOD4tS+Xb9WdJ+z3tDc9xotcuGUlSxyVK45Z9CM/SWsPIlKXLJmn45w6qqtW1rXXqfRJszlxAEAQBAEAQBAEAQBANfiGurora21glaDLMeij1MAldWhYqGGVVXPuVywVs9MHY30gHrUaha13McDIHrksQqgAdSSQPnANZuL0hrl7xd1ChrRzzWrAsC3uwCflAN4GAY77lRSzEKo6knAExlJRW2Q2kts4zjnbAtlKBhehdhzI/uqenxP0mhy+Lv5afz+xWnfvpE4XR94rsjD7MD7Ns5OPwH0C+Xu+E1uTONsFY38Xk8Hp9TclMwBgyKjXPlz7uX9fPMvVL4T6bwHH9zhR33fUz8O1H3T08vd7phdX02jXe0PClbD39a+Jd/qixMqHBtEQD0BIJSNDXazHhXr5n09w98t0Uv5mdhwTgXNq+9dPC/criZe7naJJdEI0Ds/wBmGiLah7fKuvH+Zzy/IGX8CO579DnfaK5RpjX5b3+D6hNuccIAgCAIAgCAIAgCAIBpcX0ptqKLjJZDz6YV1Y/kDAOau7L2ixuVV1CtV3dLkgNWg1OarMqVwjXoycjyrUHBGYBZroHq0+mDeI1WqzKmWAU7l2pkZZU3jHLOK+nlANCvgd9LHUNYbWZLu+qAXGLc2BaiE3OVdUQbj7LN8IBd0WDSaWsXPk11IjN5uyqAcepJE87bYVRcpvoYykorbOC49xx9S3PwoD4UB/M+pnKZmdLIl6R9CjZY5lUZRTMNHljjzxJSbPevFus+SLf2R4tuVepH8TMlCTLuNwbLvlpQa+r6GrZxH8I+v8hPaNHqdJi+ysF1unv7Ggx85YSOthBQiorsiAZOiXFNaZnXWOPvE/EAzB1Rfg11nB8KfetGVOJMOoB+HKYPHT7Gtv8AZjFn8jcWZLuIgr4cgn18pjDHal1KmJ7MurIUrGnFFdmWzr0tdBJRJIjsYyaits+r/s77pKO7U/a53WA+eeQI9QBgTacNurnBqPfyfOuI5yyshyXZdF9jrZsyiIAgCAIAgCAIAgCAIAgCAIBj1F6opdjhVGSfQTGclFOT7ENpLbPmPHuMNqbCxyEHsL6D1PvP+05HOzJZE/8A4rsijZNzZVswA5kD4mUkm+x6UYt171XFv7Glq9bjkpB9T1x8J711eWdbwf2e0/eZK+y/crmfPXnLCR2Ea4xWorQzMjLQzAIMyJEgEZkgnMkaIzCJG6ZkaPQMkgsOHab7x+X85TyLf6Ucf7Q8XSX8PU+vl/6LfSahq2V0OGB5H+vKVarZVS54vqjik2ns+mcC4qupr3Dkw5Mvof5HynY4eVHIr5l38ovQnzIsZaMxAEAQBAEAQBAEAQBAEAQDhO23GN7dwh8KHx+9vT4D+M53i2XzP3Me3kqXWbfKcfqb9g9Sek01cOZl/hHDXm3cv9K7lRbYWOTLiSXRH0rHxq6IKFa0jxJPYiSSAZOwAZLAzABgESdkiNgSQJkD0DGzFra0Xej1AcehHUfqPdNbdW4M+b8a4VPEs5+8X5/c2BPA0ZYcC4m2ntDjJHRwOeV/mPKXsHIlRamuz6M9KlLfRHZjtfpiAQXYEZGEPn8Z0dnEqK5OMm9/Yt/F/wAX+DLp+1Gmc43lT/eBUfXpJr4ljz6KX56GHvFvT6G9ruIrUK2YEo7qm8Y2oX5IW59C21cjPNh5c5eT2ehp8O7S6e7GLFUncVDMoLoNxFijPssqs6nzUbukA26+L0NU9y2oa6wS7A5CBV3Nu9PDz+BEAqj2qAL7tPeqVbO+sPd4p31pad679xCixdxAOOfXEAutFqxYGwCCjsjA9QVP6gqw9zCAbEAQBAEAQCv47xDuKXf72ML72PT+fylbMvVFTmYTlyrZ8sc5JJ5knJPmT6mcU5OT2yiVXFG8QHu/j/6lmldDvvZatLGlLy2ac9jpxJBEEkSQRJJJhEEyUBJBBgkSQRJBIkg902FSGH/v4zGUVJaZXyMevIrddi2mZ317nzx8AP49ZgseC8Gvp4HhVdob+5ha5j1JPzM9VGK7I2McamHyxS/seRPWai0mu/kiMdNppa8Fhwp23EZJXHP3emJQyox5fqc57SV48aE9JT30Pqmm4O1vDm01h2m2l0JI3bBYGA5eeAw5e6dLw+E4Y8VPucjBaikat3Y/OoewWKK7MMUKFitgoXTgqC/dbNqKcGsnqM4OBcMzLpuzLjR6jTWXBjejqCocJVvr7sbFssdgOWcbsc8AAQDxbwC+42lrUrq1IQ3091usBFSVvWlws2gEJjOwnmcHoQBb8I0bI17sMG28vjIOFVEqXp6rUG927EAsYAgCAIAgHD9vtbmxKh0Ubj8W5D6AH/VOc41duUa192Vb5ddHJmaM8Cu4onQ/L9ZZpfg7L2Uve51eO5oT3OzEkESSRAAkkEscmS3sJaQkA8mZEgyQCIJIkgmASJkQIAAkg2KdIW588D3cz8B5yFeo7h02zQ8T4tRjNae5rwv9n07st2SFW17RzHMJ1wfVvU+7ylvD4dJy97d/ZHG5GRZk2e8tfX08I6+bs8hAEAQBAEAxm5efiXwnB5jwk4IB9DzH1EAyQDGb1GcsvhOG5jwkgEA+hww+ogHpHDDIII9QciAfK+OarvNRa5PLeR8l8I/ICcXmSduRJr10UJvcmVrWgY5+0cD38s/wnlGicubS+Xv9DEruJPlseg/M/wBCetS1E+g+zOMq8Z2PvJ/oak9TpDzJJJEkCARJBMAQBMkAZIEbBEkASQJAJxCI2W+l0KgAnxefu+ko25Em9LocBxTjuTKyVUfhSevqbglY5pybe2fVeC6nvKK3PUoM/Ecj+YM7bEs95TGX0L0HuKZuyyZCAIAgCAIBw3EuC397q7a6ye91VYZMqO8qFek23DJ61uloxyypfrhYBa8DTUi/7TvQuy3vS7ZRrDappNAycKE7zoByK555wBWAWtp7NOKXd31Vu9wVOxv3suO8ycqvcsjqfwgDHQEC84LZtr1Dj+z7+1k9MD2yPcbBafnMLHqLZD7Hy/VuAviJGSM4Gc+oPx6Tjcazls59b/f1IwMCeZNxg0tepAfcM1kDHLBXkJDk03zee5enRXhWKvJgpJ+U+pVWsSST1zPZLSPoGLXCFMY1rS10PEksESSRAEkAQBmSAZKQIzJBMAEyUCJKJEkDMEEwC70DZrX4Y+hx+k1l61NnzLj9Xu82f16mxPE0p9D7EW50wH4XYfnu/wC6dZwiW8dL0bLtL+Ev5tD1EAQBAEAQBAEAjEA1OL8tPb/ym/6TPHJ/lS+zMZ/Kz5MROIi9PZQUnF7TMQp5LkkleeemTgjJA+MsvI+KXIklLpruesJOU1v1RSkz1PrtS1CP2Rm0WnNlioMAuwUZ6Ak45zKEeZpIxvtVVbm/C2ZbNEMgVuLmJ9lFfIx5+JRPR1PeovbPCvL2uayPKvVtE1cMcqW6bd+Qcgju1DMMY9DMo48mmxPOrjJRXXev16GKzRON5CsVQ4ZgrYGPXI5fOR7qXXS7HpHKrettJvxsnTaF3bbgrjdnIIAKqz4PocKYVUm9C3KhCPNvfb9Xoj9yswp7t8PyXwnxE9APUmPdS6PRksmptrmXTueRpHLFAjbx1XByOQPMfMQoS3y66ku+tR53Ja9T2vD7SWUVuSvtDacj0zM1VPetGLy6Uk3JaZ4GjcrvCNszjdg4646/HlI93JrejJ5NSlyuS2ZhwywHDqyeB38QIz3alyPjy/OZKmXnoeTzatbi99Uun1ejG/D7BtzW/iOF8J8R64Hy5yPdy9D0WXS9/Eunc9Lwu4kqK3JGMgKeWckfXBxMvdT3rRi82hLfMjDqNK6Y3qy5GRkYyJEoSj3PWq+uzfI96McwPQuOFn7P5ma/K+c+e+1C1lr/AOqNsSsc0d32BP2L/wDN/wC1Z03BP5MvuXKPlOnm6PYQBAEAQBAEAQBANbiabqbB61sPqpnlet1yX0ZjJbTPkc4Y15JhHpB6kn9Tn2GDL59eoe64v6I2eF6kVXV2NnCOrHHXAOeU9K5KM02YZVTtplBd2tG3XxUvvW52IZCoYAEp4lboMZB2AEZnusjcnzPo/wBCpPBUFF1JbT3p9n00bF3GEIYYb2WUE4yc0pUGbn1JXM9f4mOtf97FaPDrd72v+vZ413E67MtmxWHe7VGAG71iQWOeXtYIwcgCJXwl16/uZU4Ntfw6TT1tvxr0MrcXqBdl7wl7Gc5AAXdVZXtHPnzfr6SXfDe156/oR/AXtJPXRa/VM9V8ZpXBVW5WVP7K5+zBBBfdlz4jgn0xykq+tdvp+hh/6dc2967SXf1+ngptFqtneZyd9TJ82A5mV42ak36pm0ux+eMEvDT/AAWtHG02qrKfCa2B2I53V1hCBuPhPhBDeXPlLMciOtP6GunwyzbafffnXdmNOKoWDkMHNfdEctmC2d2evQ9MdechZEe/nt9CbMCxQcFrW+bfnt2Mmr4jWrXKm9g9lpJOMZeuytdpB5jx5z6AcplO6EZNLrv9iKsK2cYSlpaUf0afX8HpuNVfdDr9oHGFQEYR0wScmw+Pq3XGOUe/rXbZiuHXedPo159d/wBjDbxVMqFUgCypjgBA3dFycICQudwwBy5Z85Er4vovp+h618Ps6uTXaS9db+po63Vh1UAHlZY3P0sKkfPlPKyfMtfVlzHx3VNt+kV+Eac8i4XPC/7P4k/1+U12T85889p5J5mvRI25XObO97BL/wAOx9bT/wBKzp+CrVLf1LlHym9d2n0iv3bX1hs4PPkD6Fug+s2bvrT5WzZR4fkyhzqD0WwOek9Sn2JgCAIAgCAIAgEEZkNbWgfH76tjsp+6xX/ScfpOGtjyzcfRs1zWmYyZgQik1i4dh7/48/1lyD3FH1XhF3vcOuX0MOZmbIkGGBJQIMlAiSSTmCBJBEEiAIAzMgMwBJAzJBe6NcIvwz9ef6zWXPc2fLONXe9zbGvXX4M4niapFxxfi7abQVVIdr3bmYjqE3HofInkPhmdHjTdOJFLuzq/Z7AV8+ea6R/ycLmVzvEj6v8Asz4gbdKUY5NT7Rn8JGVHy5j5CbjCm5Q0/BwvHseNWTuP9S3/AHOulw0ggCAIAgCAIAgHzTtfpe71T+j4cfPkfzB+s5HidXJkP69SlctSOes1IVsNkcuvl85TjW5LaNricGsysd21Pqn2NPiidGHMHlnqJ7UvwzpPZydlSljWrTXVGhPc6omQQBJ0CTCB5xMiRAEkCSgRBIMECSgIAkkmSircwHqfy85jOXLFsqZ2SsfHlY/COgmqZ8knNzk5Pye6ULEKOrEAD3nkJKi5NJeTGPVkdvl26rZ5V1VoPgFz+pnQ5EeRxh6JH0r2fgo4ia8tnNyubw7/ALB0Wro7razhhaGAOMWCtcvWc9AwJGfI4PlibXAj8LZxftHNPIjFeEWeg7T3d4N9e5Xatjk47pbx9minG3CrtLEnxMXx0AN854s+BdoWuqteysI9aCw1gkkKyFl5kbXGVYB1JBwenSAUz6jUvqAnfX4XT0OxqfTVrvsa0uxFyFiPCMAeQgHjjvbh9HfZR3Zs2NkMQejgOBy9A4X/ACwDvYAgCAIBy3b3Qb6ltA51nB/wt/I4+pmm4xRzVqxeP8HhfHcdnzPilfQ/KaKl+DqPZTISc6X90aG4gY8j+csaOy5IuXNrqeZJkRBIkgQADJAgEAySQZJAkkiQCQPfMkjFvREnRkBGgWnC6ORc+fIfDzP9ekpZM/6Th/ajP21jQfbqywUSo2ccdB2L0HeagMR4axu+Z5KP4n5TZcKo95fzeIntRHb2av7T+GMty3geB1Ck/hZfX4jH0M3OdW9qR3fs9lRdbpb6p7RyGg0L3WLXWpZmPIeQ95PkPfKMYOT0jf5GTXRW5zekj7bwTha6fTpSOYVcE49onmxI95Jm8pr93BRPnOVkSyLpWy8mU8MpLpYaat9Y21vsXdWvTCNjKjHkJ6lc9aPh9VIYVVV1hjlgiKgYnlkhRzMA1l4Fp9qhqa32KFUuiuwUeyoJGcDoIBkHCKeZatXJYks4DMSxJ6nyGcAeQAEA2E1SMFIdSGJCkMDuIySF9eh6ehgGUsOnr+cAmARuGcefp/XxgGnq9TSQ9djpjBVwWAx4QxB9PC6n4MDMLIKcXF9mD5hxzhZqd6m8uh9R91v6984y6qWPa4vx/g88XJniZCsj4/wcvau0kHqJ7p7Wz6ljZEMitWQfRngTI920ltkCSSTABMAiSSQTAJzJBGYGhJTAzJBOZKehoTIGxotNvb3Dqf0njbYoR+pquK8Shh0t/wBT7IvAAPCMdOnu+E1vxPqfNJ133bu0316s9quf66zHv2KyTPpnZvhvcUhSPG3ib4ny+Q5TsOHY3uKUn3fVl+uPKtFlbUrAqwDA9QRkH5S80n3PSMnF7TMOj0FVWRXWiZ67VAz9JEYRj2RnZdZZ88m/ubMyPMQBAEAQD54vZ3V1V6daF2+Cyw+JQdPqDprazjnjFjWK3LowYnO/kBZ8P4XZ+8U2d3etSWPsWy3e9YagBmf7Q5UuCMEsc5PIGAavFa9VbbqqtPYxWrFi7XOd12wNRkOviVVvYAsuO/qwVwDANrs3wq9LqrLlsOK70BLECtWspZFZDfYee1yPExAwDt5AAYq6CN7WjcKrtb33n4LSXoGOrZpapeWemIBt8S4DZbo6d3PUV0oGP4yFG9fqCR7/AIzWcSw/fw5o/MjythzI+e63Rbx6MPX+BnMV2OD0y9wji88GepdYPuv9ldpUK2AEYOcfUY/WWZvcXo7bNvhk4E51PfQza3Q4yy9PMDy+HumFVqfRmm4Lx5NKjIfXw/3NECWDrk99SCIMkRAIMkkQCJIJgDEkESQZ9JpWc8unmfIf7zCdqrW2aziXFKcKG5PcvCLYVKB3YbaRz5HBz6++U+ebfO1tHFRvzLbP42UOaPbXdaB0pYYsxkdGHU/GPfKL3D8EvitWNLnxVpP5oPsdj2J4GWIus5qvs5++34vgP4/CbPhuJ72z30lpLsa6yUb7Xao8qfg7udISIAgCAIAgCAIAgCAQBAJgCAIByPa3s9nN1Q59XUef95ff6jz/AI6DifD97tr/ALo8La99UcNfQGx6g8j6f7TRQm4meHn2421F9H0a8GQTAp767NLW6RSC3sn8j8pZqtl27nUcE4rlKap1zr/BUsZaO9REEkSSRAGJKIJxJGyVUk4AJP1htLqzyturqjzTaSLDTcMJ5vy938z5StPJS6ROV4l7TRjuGN1fqWVaYGAMCU5ScntnF3X2XTc7Hts8XadX9ofPzmULZQ7FnD4jfi/y5dPTwX3ZrgLXkFsipfaY9Wx90H19TLuFhSyZ7fSJhJu+x2Na36FvqO0llD6qoV1qlTLXpzzwzCmi167Bnri7K46hW/Dz62EIwiox7I9zb4h2t2KSlDsSfsslAtwW+umwr4vDjvARuxkc/WZAsuKcdSh9jKxYqrJjH2haxaiq8+ql6yfLDj3wCn03bVbtpoqLhrahksmDVaxXvOTeEjAOw8/EOXXAGftLx6yo3LVtBqrpJJRrCW1F/dLtVSC21a7DtHUsvpzAzcM4ldupFrb1taxcmh9Mysq718DsTgqlvP8AwwDoIAgCAIAgCAIAgCAIByHa7gdYU3KyVnqwYhVb4E9G/jNFxDhsWnZX0foY/wALO6Wq1tnz7UcSUez4j69B/OaSFDfc3mF7L2z+K98q9PJW3ahm6n+QlqMVFdDscTBpxY8tS1/kwzItm7w2lXyG69Rg+Xn+n1njdKUOqNDxzMycNRtq7dmbD8J9G+o/lPNZPqjUV+1kl89f4ZjPCT+IfQzL+JXoWP8Ayyr/ANt/lHpeFnzYfSHlL0PGftav6a/yzLXw5R1yfj/tMJZEn2Nbf7T5dnSGonp3KnbWnP1xgD+cRSkuaciMeqvIh7/Ou6em+pnoDAeMgn3DGPdPKfLv4TV8Qtx5z1jx1FfqZZ5lA6PgPZd7cPblK+oHRm/8R7+s22Fwydr5rOkf8liujfWR3lNKooVQAoGAB0E6eFcYR5YrSLZo6vgdFosV6wwssW18k87ECKjjn4SBUnTHT3mZgwP2Z05NhKN4wR/aWeDcwsbuRu+yJdVYlMZKg+UAza7hItvotYrijeyrt8W912Z37vZClvDjrtOeUAxU9m9OgwqvjcjD7Ww7O7bei15bwID9xcLjljHKAZdVwauy02NzDIiuv4jTZ3tLZByNrF/ju90Az36LfdXYTyrDbVx95wBvJ9y7gB/fMA24AgCAIAgCAIAgCAIBwH7SOz7v/wAShZgow6ZJ2gffQeQ9QPjNbn48prnj48HScCz6637maS32f+mfOCJpDsUyJJIkA90WlGDDqP6xIkuZaZXysaGRVKqfZnQaewOu4dP4e4zXzi4vTPl+fg2YlrhNfZ+p7xI34KKZp9zcT7age4fzE9+epLsdHDO4VXVpUty+ou1LA7VQsR5nkIjVFrcmY43C8WyHvr7VFPryp9TZoDEeLAPu6f8AueM+XfwmnzI46t1j75fqXHD+AXXeyu1fxNyHy8zLWPg3XdlperPGNUmdfwjsxVThm+0ceZ6A/wB1Zv8AF4VXS+aXVlmFUYl7NqeggCAIAgCAIAgCAIAgCAIAgCAIAgCAQRAOB7Vdg9xNulABPNqugPvrPl8Dy+E1mVgKXxV9/Q6XhvHHWlXf1Xh/ufP9TpmrYq6sjDqrDBHyM1EoOL1JHVVXQtjzQe0YSswPbYAkhszae4ocr9PI/GYzgpLTKWZh1ZdfJYv/AMOi4N3d52m1KnPRbMgH/C3Q/A4MwrwJWPSkl9zhs72fux23H4o+q/2dPX2KfztXHuUn9ZbjwSx95I1H8P8AU3tP2LrHt2O3wwo/U/nLVfBK188mzJULyW2n4TRQCy1rkDOT4m5e8zYVYFFXyxPSMEuyNHh/aymxKnIatXqssbfgGnuu7LLZz64tUjHIjBHUS4loyLA8ap7h9QGJrrVmbCsHGwEspQgMG5eyRnmPWAaR4++5sUMy1sqWsHXKuVVmWtT/AGu0OMkY8wNxGIBZ6HWizvBjDV2FGHXBADKfmjI3+aAbUAQBAEAQBAEAQBAEAQBAEAQBAEA09TxOqtmV3Clajac5A7tThmz0OOWfTI9RAM1WqVl3A4GATnwlcjPiB5qefQwDV4vp6HQd+iuuVUZG45chVC455JI6TCVcZ9JLZ61X2VPdcmvscfr+zPDytdivcgtdlQLl9zIlljLtZSfZps+OPeJUnw+p9uhtquPZUOj0/uia/wBnNbAMmoYqwBU7AQQeYIIPpPF8Nj/yLK9pLPMF+Sf/AOar/wDYP/5j/wAofDV/yJ/8kn/wX5Mq/s2q87rD/lUTJcOj5Zg/aO7xBF9wXs9+7YCai8qPuMVZfgAVyvyIlqqh1/1M1eVm/wAQ9yhFP1RdywUTzYmQR6jH1gHNv2NryjCx1KacVHAGHZO62XEH7w7lR7xgHoIBt2cDY6fUIbAbb8sz7dqh9iohCZOFArTlkk4PPnANTiPZf94V1ZgiXHvLKzWlrV2lAhal25IcDBOD5kEZgFtwvRFHvdutt27HXCqiVL9RXu/zY8oBYQBAEAQBAEAQBAEAQBAEAQBAEAQCs41woag05APd3BzkkZUZyvLqCdvhPI4GYByun7HXqrg907AKATaVN5WwWd5ZinCNnJwwt5s3PB5gXZ4e9Wm0obaTRajOEwFK+JMDAUHb3gbkBnZyA5CAay9mlp/d7s+LT3WXWeOxgytVqFIRSdoObVPQdDALvgGlarTU1v7SVKp55wQoyAfQdPlALCAIAgCAIAgCAIAgCAIAgCAIAgCAIAgH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75" y="2799878"/>
            <a:ext cx="4267200" cy="39057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50"/>
                </a:solidFill>
              </a:rPr>
              <a:t>Follicular carcinoma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20313" r="21875"/>
          <a:stretch>
            <a:fillRect/>
          </a:stretch>
        </p:blipFill>
        <p:spPr bwMode="auto">
          <a:xfrm rot="5400000">
            <a:off x="1287780" y="2369820"/>
            <a:ext cx="2819400" cy="3261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 b="9183"/>
          <a:stretch>
            <a:fillRect/>
          </a:stretch>
        </p:blipFill>
        <p:spPr bwMode="auto">
          <a:xfrm rot="16200000">
            <a:off x="5613340" y="2342585"/>
            <a:ext cx="3095625" cy="3563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066800" y="1828800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Minimally invasive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638800" y="1752600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Widely invasive 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Follicular carcinoma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6286" y="914400"/>
            <a:ext cx="9144000" cy="5265738"/>
          </a:xfrm>
        </p:spPr>
        <p:txBody>
          <a:bodyPr/>
          <a:lstStyle/>
          <a:p>
            <a:r>
              <a:rPr lang="en-US" dirty="0"/>
              <a:t>Composed of closely packed follicular </a:t>
            </a:r>
            <a:r>
              <a:rPr lang="en-US" dirty="0" smtClean="0"/>
              <a:t>structures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Distant blood borne metastasis occurs to bone and lung </a:t>
            </a:r>
          </a:p>
          <a:p>
            <a:r>
              <a:rPr lang="en-US" dirty="0"/>
              <a:t>Prognosis is worse than that of  papillary carcinoma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6386" name="Picture 2" descr="https://classconnection.s3.amazonaws.com/485/flashcards/2882485/png/follicular_carcinoma_lm136708950538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752600"/>
            <a:ext cx="3931838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88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-9079"/>
            <a:ext cx="8229600" cy="925685"/>
          </a:xfrm>
        </p:spPr>
        <p:txBody>
          <a:bodyPr/>
          <a:lstStyle/>
          <a:p>
            <a:r>
              <a:rPr lang="en-US" b="1" dirty="0" smtClean="0">
                <a:solidFill>
                  <a:srgbClr val="00B050"/>
                </a:solidFill>
              </a:rPr>
              <a:t>Follicular lesions 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3" descr="C:\Documents and Settings\entres\My Documents\My Pictures\24-20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96872" y="916606"/>
            <a:ext cx="7306621" cy="2472074"/>
          </a:xfrm>
          <a:prstGeom prst="rect">
            <a:avLst/>
          </a:prstGeom>
          <a:noFill/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592097" y="3200400"/>
            <a:ext cx="441960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99"/>
                </a:solidFill>
              </a:rPr>
              <a:t>Follicular </a:t>
            </a:r>
            <a:r>
              <a:rPr lang="en-US" sz="2800" b="1" dirty="0" smtClean="0">
                <a:solidFill>
                  <a:srgbClr val="000099"/>
                </a:solidFill>
              </a:rPr>
              <a:t>Adenoma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Thin capsule</a:t>
            </a:r>
            <a:endParaRPr lang="en-US" sz="2800" dirty="0"/>
          </a:p>
          <a:p>
            <a:pPr>
              <a:buFontTx/>
              <a:buChar char="•"/>
            </a:pPr>
            <a:r>
              <a:rPr lang="en-US" sz="2800" dirty="0"/>
              <a:t> No Capsular invasion</a:t>
            </a:r>
          </a:p>
          <a:p>
            <a:pPr>
              <a:buFontTx/>
              <a:buChar char="•"/>
            </a:pPr>
            <a:r>
              <a:rPr lang="en-US" sz="2800" dirty="0"/>
              <a:t> Compressed normal thyroid </a:t>
            </a:r>
            <a:r>
              <a:rPr lang="en-US" sz="2800" dirty="0" smtClean="0"/>
              <a:t>usually </a:t>
            </a:r>
            <a:r>
              <a:rPr lang="en-US" sz="2800" dirty="0"/>
              <a:t>present external to capsule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350182" y="3335151"/>
            <a:ext cx="44958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99"/>
                </a:solidFill>
              </a:rPr>
              <a:t>Follicular Carcinoma</a:t>
            </a:r>
          </a:p>
          <a:p>
            <a:pPr>
              <a:buFontTx/>
              <a:buChar char="•"/>
            </a:pPr>
            <a:r>
              <a:rPr lang="en-US" sz="2800" dirty="0"/>
              <a:t> </a:t>
            </a:r>
            <a:r>
              <a:rPr lang="en-US" sz="2800" dirty="0" smtClean="0"/>
              <a:t>thick capsule</a:t>
            </a:r>
          </a:p>
          <a:p>
            <a:pPr>
              <a:buFontTx/>
              <a:buChar char="•"/>
            </a:pPr>
            <a:r>
              <a:rPr lang="en-US" sz="2800" dirty="0" smtClean="0"/>
              <a:t>Capsular </a:t>
            </a:r>
            <a:r>
              <a:rPr lang="en-US" sz="2800" dirty="0"/>
              <a:t>invasion present</a:t>
            </a:r>
          </a:p>
          <a:p>
            <a:pPr>
              <a:buFontTx/>
              <a:buChar char="•"/>
            </a:pPr>
            <a:r>
              <a:rPr lang="en-US" sz="2800" dirty="0"/>
              <a:t> May have vascular invasion</a:t>
            </a:r>
          </a:p>
        </p:txBody>
      </p:sp>
      <p:pic>
        <p:nvPicPr>
          <p:cNvPr id="7170" name="Picture 2" descr="https://encrypted-tbn1.gstatic.com/images?q=tbn:ANd9GcSOf9H5C8OdVAljzwzLEYb4xbns5hDVlQ-ThByCntcud0-XKxR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907" y="5151033"/>
            <a:ext cx="2352675" cy="194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Papillary thyroid carcinoma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8763000" cy="5867400"/>
          </a:xfrm>
        </p:spPr>
        <p:txBody>
          <a:bodyPr>
            <a:normAutofit/>
          </a:bodyPr>
          <a:lstStyle/>
          <a:p>
            <a:r>
              <a:rPr lang="en-US" dirty="0" smtClean="0"/>
              <a:t>Accounts for about 60-70% of all thyroid cancers.</a:t>
            </a:r>
          </a:p>
          <a:p>
            <a:r>
              <a:rPr lang="en-US" dirty="0" smtClean="0"/>
              <a:t>Has the best prognosis of all thyroid cancers  </a:t>
            </a:r>
          </a:p>
          <a:p>
            <a:r>
              <a:rPr lang="en-US" dirty="0" smtClean="0"/>
              <a:t>Occurs in young </a:t>
            </a:r>
          </a:p>
          <a:p>
            <a:r>
              <a:rPr lang="en-US" dirty="0" smtClean="0"/>
              <a:t>3 times more commoner in females than men.</a:t>
            </a:r>
          </a:p>
          <a:p>
            <a:r>
              <a:rPr lang="en-US" dirty="0" smtClean="0"/>
              <a:t>Lymphatic infiltration and metastasis is the way of spread.</a:t>
            </a:r>
          </a:p>
          <a:p>
            <a:r>
              <a:rPr lang="en-US" dirty="0" smtClean="0"/>
              <a:t>Can present with cervical lymphadenopathy without thyroid enlargement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9144000" cy="5791200"/>
          </a:xfrm>
        </p:spPr>
        <p:txBody>
          <a:bodyPr/>
          <a:lstStyle/>
          <a:p>
            <a:r>
              <a:rPr lang="en-US" dirty="0" smtClean="0"/>
              <a:t>Small to larger size</a:t>
            </a:r>
          </a:p>
          <a:p>
            <a:r>
              <a:rPr lang="en-US" dirty="0" smtClean="0"/>
              <a:t>Single lesion or multifocal</a:t>
            </a:r>
          </a:p>
          <a:p>
            <a:r>
              <a:rPr lang="en-US" dirty="0" smtClean="0"/>
              <a:t>Solid or cystic </a:t>
            </a:r>
          </a:p>
          <a:p>
            <a:r>
              <a:rPr lang="en-US" dirty="0" smtClean="0"/>
              <a:t>Papillary excrescences may be seen</a:t>
            </a:r>
          </a:p>
          <a:p>
            <a:r>
              <a:rPr lang="en-US" dirty="0" smtClean="0"/>
              <a:t>Could be </a:t>
            </a:r>
          </a:p>
          <a:p>
            <a:pPr lvl="1"/>
            <a:r>
              <a:rPr lang="en-US" sz="3200" dirty="0"/>
              <a:t>well encapsulated –good prognosis</a:t>
            </a:r>
          </a:p>
          <a:p>
            <a:pPr lvl="1"/>
            <a:r>
              <a:rPr lang="en-US" sz="3200" dirty="0"/>
              <a:t>widely infiltrative –bad prognosis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5428" y="0"/>
            <a:ext cx="8708571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Papillary thyroid carcinoma morphology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 l="25345" r="19024" b="35300"/>
          <a:stretch>
            <a:fillRect/>
          </a:stretch>
        </p:blipFill>
        <p:spPr bwMode="auto">
          <a:xfrm rot="5400000">
            <a:off x="6372625" y="1247375"/>
            <a:ext cx="2819401" cy="2153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AutoShape 2" descr="Image result for papillary thyroid cancer gros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Image result for papillary thyroid cancer gros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8" name="Picture 6" descr="Image result for papillary thyroid cancer gro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099" y="4487864"/>
            <a:ext cx="2628900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51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9144000" cy="6019800"/>
          </a:xfrm>
        </p:spPr>
        <p:txBody>
          <a:bodyPr/>
          <a:lstStyle/>
          <a:p>
            <a:r>
              <a:rPr lang="en-US" dirty="0" smtClean="0"/>
              <a:t>Fronds </a:t>
            </a:r>
            <a:r>
              <a:rPr lang="en-US" dirty="0"/>
              <a:t>of tissue </a:t>
            </a:r>
            <a:r>
              <a:rPr lang="en-US" dirty="0" smtClean="0"/>
              <a:t>with </a:t>
            </a:r>
            <a:r>
              <a:rPr lang="en-US" dirty="0"/>
              <a:t>papillary </a:t>
            </a:r>
            <a:r>
              <a:rPr lang="en-US" dirty="0" smtClean="0"/>
              <a:t>pattern</a:t>
            </a:r>
          </a:p>
          <a:p>
            <a:r>
              <a:rPr lang="en-US" dirty="0" smtClean="0"/>
              <a:t>Papillae have a thin fibro-vascular cores</a:t>
            </a:r>
          </a:p>
          <a:p>
            <a:r>
              <a:rPr lang="en-US" dirty="0" smtClean="0"/>
              <a:t>Papillae are lined by optically </a:t>
            </a:r>
            <a:r>
              <a:rPr lang="en-US" dirty="0"/>
              <a:t>clear nuclei </a:t>
            </a:r>
            <a:r>
              <a:rPr lang="en-US" dirty="0" smtClean="0"/>
              <a:t>(Orphan </a:t>
            </a:r>
            <a:r>
              <a:rPr lang="en-US" dirty="0"/>
              <a:t>Annie Nuclei</a:t>
            </a:r>
            <a:r>
              <a:rPr lang="en-US" dirty="0" smtClean="0"/>
              <a:t>) </a:t>
            </a:r>
            <a:endParaRPr lang="en-US" dirty="0"/>
          </a:p>
          <a:p>
            <a:pPr marL="514350" indent="-457200"/>
            <a:r>
              <a:rPr lang="en-US" dirty="0" smtClean="0"/>
              <a:t>Cells show</a:t>
            </a:r>
          </a:p>
          <a:p>
            <a:pPr marL="914400" lvl="1" indent="-457200"/>
            <a:r>
              <a:rPr lang="en-US" dirty="0" smtClean="0"/>
              <a:t>Nuclear grooving</a:t>
            </a:r>
          </a:p>
          <a:p>
            <a:pPr marL="914400" lvl="1" indent="-457200"/>
            <a:r>
              <a:rPr lang="en-US" dirty="0" smtClean="0"/>
              <a:t>Nuclear overlapping</a:t>
            </a:r>
          </a:p>
          <a:p>
            <a:pPr marL="914400" lvl="1" indent="-457200"/>
            <a:r>
              <a:rPr lang="en-US" dirty="0" err="1" smtClean="0"/>
              <a:t>Intranuclear</a:t>
            </a:r>
            <a:r>
              <a:rPr lang="en-US" dirty="0" smtClean="0"/>
              <a:t> inclusions</a:t>
            </a:r>
          </a:p>
          <a:p>
            <a:pPr marL="514350" indent="-457200"/>
            <a:r>
              <a:rPr lang="en-US" dirty="0" err="1"/>
              <a:t>Psammomatous</a:t>
            </a:r>
            <a:r>
              <a:rPr lang="en-US" dirty="0"/>
              <a:t> calcifications are seen in about 50 % of cases.</a:t>
            </a:r>
          </a:p>
          <a:p>
            <a:pPr marL="914400" lvl="1" indent="-457200"/>
            <a:endParaRPr lang="en-US" dirty="0"/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Papillary thyroid carcinoma--microscopy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04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/>
          <a:srcRect l="28544" t="24927" r="24747" b="31224"/>
          <a:stretch/>
        </p:blipFill>
        <p:spPr bwMode="auto">
          <a:xfrm>
            <a:off x="4419600" y="1044521"/>
            <a:ext cx="4114800" cy="2536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Straight Arrow Connector 7"/>
          <p:cNvCxnSpPr/>
          <p:nvPr/>
        </p:nvCxnSpPr>
        <p:spPr>
          <a:xfrm>
            <a:off x="3657600" y="1524000"/>
            <a:ext cx="2258785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Papillary thyroid carcinoma--morphology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10" name="Picture 2" descr="http://library.med.utah.edu/WebPath/jpeg4/ENDO02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6" r="13585"/>
          <a:stretch/>
        </p:blipFill>
        <p:spPr bwMode="auto">
          <a:xfrm rot="5400000">
            <a:off x="-63046" y="2893048"/>
            <a:ext cx="342900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14400" y="1044521"/>
            <a:ext cx="312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Papillae with  </a:t>
            </a:r>
            <a:r>
              <a:rPr lang="en-US" sz="2400" dirty="0" err="1" smtClean="0"/>
              <a:t>fibrovascular</a:t>
            </a:r>
            <a:r>
              <a:rPr lang="en-US" sz="2400" dirty="0" smtClean="0"/>
              <a:t> cores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400992" y="5520367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Clear nuclei</a:t>
            </a:r>
            <a:endParaRPr lang="en-US" sz="2400" dirty="0"/>
          </a:p>
        </p:txBody>
      </p:sp>
      <p:cxnSp>
        <p:nvCxnSpPr>
          <p:cNvPr id="14" name="Straight Arrow Connector 13"/>
          <p:cNvCxnSpPr>
            <a:stCxn id="16" idx="1"/>
          </p:cNvCxnSpPr>
          <p:nvPr/>
        </p:nvCxnSpPr>
        <p:spPr>
          <a:xfrm flipH="1">
            <a:off x="1709171" y="4460817"/>
            <a:ext cx="1638300" cy="79205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347471" y="4045318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Psammomatous</a:t>
            </a:r>
            <a:r>
              <a:rPr lang="en-US" sz="2400" dirty="0" smtClean="0"/>
              <a:t> calcifications</a:t>
            </a:r>
            <a:endParaRPr lang="en-US" sz="2400" dirty="0"/>
          </a:p>
        </p:txBody>
      </p:sp>
      <p:sp>
        <p:nvSpPr>
          <p:cNvPr id="18" name="AutoShape 4" descr="Image result for papillary thyroid follicular carcinoma cytolog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50773" y="4116338"/>
            <a:ext cx="2659744" cy="200251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721707" y="4885346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Nuclear inclusions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2718821" y="5822002"/>
            <a:ext cx="838200" cy="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6883507" y="5286021"/>
            <a:ext cx="838200" cy="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780579" y="5658866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Nuclear grooves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6644145" y="6214748"/>
            <a:ext cx="1280655" cy="3497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>
                <a:solidFill>
                  <a:srgbClr val="00B050"/>
                </a:solidFill>
              </a:rPr>
              <a:t>Medullary</a:t>
            </a:r>
            <a:r>
              <a:rPr lang="en-US" dirty="0" smtClean="0">
                <a:solidFill>
                  <a:srgbClr val="00B050"/>
                </a:solidFill>
              </a:rPr>
              <a:t> carcinoma of thyroid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9144000" cy="5715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Arise from the </a:t>
            </a:r>
            <a:r>
              <a:rPr lang="en-US" dirty="0" err="1" smtClean="0">
                <a:cs typeface="Arial" charset="0"/>
              </a:rPr>
              <a:t>parafollicular</a:t>
            </a:r>
            <a:r>
              <a:rPr lang="en-US" dirty="0" smtClean="0">
                <a:cs typeface="Arial" charset="0"/>
              </a:rPr>
              <a:t> C cells in the thyroid</a:t>
            </a:r>
          </a:p>
          <a:p>
            <a:pPr lvl="1">
              <a:lnSpc>
                <a:spcPct val="90000"/>
              </a:lnSpc>
            </a:pPr>
            <a:r>
              <a:rPr lang="en-US" b="1" dirty="0" smtClean="0">
                <a:cs typeface="Arial" charset="0"/>
              </a:rPr>
              <a:t>Familial </a:t>
            </a:r>
            <a:r>
              <a:rPr lang="en-US" b="1" dirty="0" err="1" smtClean="0">
                <a:cs typeface="Arial" charset="0"/>
              </a:rPr>
              <a:t>medullary</a:t>
            </a:r>
            <a:r>
              <a:rPr lang="en-US" b="1" dirty="0" smtClean="0">
                <a:cs typeface="Arial" charset="0"/>
              </a:rPr>
              <a:t> thyroid carcinomas</a:t>
            </a:r>
          </a:p>
          <a:p>
            <a:pPr lvl="2">
              <a:lnSpc>
                <a:spcPct val="90000"/>
              </a:lnSpc>
            </a:pPr>
            <a:r>
              <a:rPr lang="en-US" b="1" dirty="0" smtClean="0">
                <a:cs typeface="Arial" charset="0"/>
              </a:rPr>
              <a:t> </a:t>
            </a:r>
            <a:r>
              <a:rPr lang="en-US" dirty="0" smtClean="0">
                <a:cs typeface="Arial" charset="0"/>
              </a:rPr>
              <a:t>occur in multiple endocrine </a:t>
            </a:r>
            <a:r>
              <a:rPr lang="en-US" dirty="0" err="1" smtClean="0">
                <a:cs typeface="Arial" charset="0"/>
              </a:rPr>
              <a:t>neoplasia</a:t>
            </a:r>
            <a:r>
              <a:rPr lang="en-US" dirty="0" smtClean="0">
                <a:cs typeface="Arial" charset="0"/>
              </a:rPr>
              <a:t> type 2 (MEN-2) and are associated with germ-line </a:t>
            </a:r>
            <a:r>
              <a:rPr lang="en-US" i="1" dirty="0" smtClean="0">
                <a:cs typeface="Arial" charset="0"/>
              </a:rPr>
              <a:t>RET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 err="1" smtClean="0">
                <a:cs typeface="Arial" charset="0"/>
              </a:rPr>
              <a:t>protooncogene</a:t>
            </a:r>
            <a:r>
              <a:rPr lang="en-US" dirty="0" smtClean="0">
                <a:cs typeface="Arial" charset="0"/>
              </a:rPr>
              <a:t> mutations </a:t>
            </a:r>
          </a:p>
          <a:p>
            <a:pPr lvl="2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Bilateral </a:t>
            </a:r>
          </a:p>
          <a:p>
            <a:pPr lvl="2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Occurs in young</a:t>
            </a:r>
          </a:p>
          <a:p>
            <a:pPr lvl="1">
              <a:lnSpc>
                <a:spcPct val="90000"/>
              </a:lnSpc>
            </a:pPr>
            <a:r>
              <a:rPr lang="en-US" b="1" dirty="0" smtClean="0">
                <a:cs typeface="Arial" charset="0"/>
              </a:rPr>
              <a:t>Sporadic </a:t>
            </a:r>
            <a:r>
              <a:rPr lang="en-US" b="1" dirty="0" err="1" smtClean="0">
                <a:cs typeface="Arial" charset="0"/>
              </a:rPr>
              <a:t>medullary</a:t>
            </a:r>
            <a:r>
              <a:rPr lang="en-US" b="1" dirty="0" smtClean="0">
                <a:cs typeface="Arial" charset="0"/>
              </a:rPr>
              <a:t> thyroid carcinomas</a:t>
            </a:r>
          </a:p>
          <a:p>
            <a:pPr lvl="2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Unilateral</a:t>
            </a:r>
          </a:p>
          <a:p>
            <a:pPr lvl="2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Middle age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chemeClr val="accent1"/>
                </a:solidFill>
                <a:cs typeface="Arial" charset="0"/>
              </a:rPr>
              <a:t>Therefore if a medullary CA is identified it is important to screen the family members with serum calcitonin assay</a:t>
            </a:r>
          </a:p>
          <a:p>
            <a:pPr lvl="1">
              <a:lnSpc>
                <a:spcPct val="90000"/>
              </a:lnSpc>
            </a:pPr>
            <a:endParaRPr lang="en-US" dirty="0" smtClean="0">
              <a:solidFill>
                <a:schemeClr val="accent1"/>
              </a:solidFill>
              <a:cs typeface="Arial" charset="0"/>
            </a:endParaRPr>
          </a:p>
          <a:p>
            <a:pPr>
              <a:lnSpc>
                <a:spcPct val="90000"/>
              </a:lnSpc>
            </a:pPr>
            <a:endParaRPr lang="en-US" dirty="0" smtClean="0">
              <a:solidFill>
                <a:schemeClr val="accent1"/>
              </a:solidFill>
              <a:cs typeface="Arial" charset="0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Normal thyroid Tissue 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-18143" y="838200"/>
            <a:ext cx="9144000" cy="6232525"/>
          </a:xfrm>
        </p:spPr>
        <p:txBody>
          <a:bodyPr/>
          <a:lstStyle/>
          <a:p>
            <a:r>
              <a:rPr lang="en-US" dirty="0" smtClean="0"/>
              <a:t>The follicles store the colloid and are </a:t>
            </a:r>
            <a:r>
              <a:rPr lang="en-US" dirty="0"/>
              <a:t>lined by cuboidal </a:t>
            </a:r>
            <a:r>
              <a:rPr lang="en-US" dirty="0" smtClean="0"/>
              <a:t>cells</a:t>
            </a:r>
          </a:p>
          <a:p>
            <a:r>
              <a:rPr lang="en-US" dirty="0" smtClean="0"/>
              <a:t>Scatters among the follicular cells are the </a:t>
            </a:r>
            <a:r>
              <a:rPr lang="en-US" dirty="0" err="1" smtClean="0"/>
              <a:t>parafollicular</a:t>
            </a:r>
            <a:r>
              <a:rPr lang="en-US" dirty="0" smtClean="0"/>
              <a:t> cells (C cells)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4" name="Picture 6" descr="http://www.doctorc.net/Labs/Lab24/IMAGES/CCELL2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352800"/>
            <a:ext cx="3020530" cy="319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196065" y="4495800"/>
            <a:ext cx="851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 cells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429073" y="5165725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Follicular lining cells</a:t>
            </a:r>
            <a:endParaRPr lang="en-US" b="1" dirty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1981200" y="5382825"/>
            <a:ext cx="447873" cy="27375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026234" y="2670530"/>
            <a:ext cx="3680407" cy="23083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</a:rPr>
              <a:t>C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Neuroectodermal</a:t>
            </a:r>
            <a:r>
              <a:rPr lang="en-US" sz="2400" dirty="0" smtClean="0"/>
              <a:t> origin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Secretes Calcitonin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Difficult to differentiate on H &amp; E staining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8" name="Picture 17" descr="media/image2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7" t="19105" r="50474" b="19715"/>
          <a:stretch/>
        </p:blipFill>
        <p:spPr bwMode="auto">
          <a:xfrm>
            <a:off x="4367904" y="4594757"/>
            <a:ext cx="2600523" cy="195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968427" y="5570843"/>
            <a:ext cx="2023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Calcitonin immunostaining on normal thyroid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5984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95400"/>
            <a:ext cx="9144000" cy="5562600"/>
          </a:xfrm>
        </p:spPr>
        <p:txBody>
          <a:bodyPr/>
          <a:lstStyle/>
          <a:p>
            <a:r>
              <a:rPr lang="en-US" dirty="0" smtClean="0"/>
              <a:t>Solid pattern of growth</a:t>
            </a:r>
          </a:p>
          <a:p>
            <a:r>
              <a:rPr lang="en-US" dirty="0" smtClean="0"/>
              <a:t>Do not have connective tissue capsules</a:t>
            </a:r>
            <a:endParaRPr lang="en-US" dirty="0"/>
          </a:p>
        </p:txBody>
      </p:sp>
      <p:pic>
        <p:nvPicPr>
          <p:cNvPr id="4" name="Picture 6" descr="C:\Documents and Settings\Jamie Tibbo\My Documents\My Pictures\24-2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91000" y="2514600"/>
            <a:ext cx="4572000" cy="3803952"/>
          </a:xfrm>
          <a:prstGeom prst="rect">
            <a:avLst/>
          </a:prstGeom>
          <a:noFill/>
          <a:ln/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1371600"/>
          </a:xfrm>
        </p:spPr>
        <p:txBody>
          <a:bodyPr/>
          <a:lstStyle/>
          <a:p>
            <a:r>
              <a:rPr lang="en-US" dirty="0" err="1" smtClean="0">
                <a:solidFill>
                  <a:srgbClr val="00B050"/>
                </a:solidFill>
              </a:rPr>
              <a:t>Medullary</a:t>
            </a:r>
            <a:r>
              <a:rPr lang="en-US" dirty="0" smtClean="0">
                <a:solidFill>
                  <a:srgbClr val="00B050"/>
                </a:solidFill>
              </a:rPr>
              <a:t> carcinoma of thyroid</a:t>
            </a:r>
            <a:endParaRPr lang="en-US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9144000" cy="57150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000000"/>
                </a:solidFill>
                <a:cs typeface="Arial" charset="0"/>
              </a:rPr>
              <a:t>composed of polygonal to spindle-shaped cells</a:t>
            </a:r>
          </a:p>
          <a:p>
            <a:pPr lvl="1"/>
            <a:r>
              <a:rPr lang="en-US" sz="3200" dirty="0" smtClean="0">
                <a:solidFill>
                  <a:srgbClr val="000000"/>
                </a:solidFill>
                <a:cs typeface="Arial" charset="0"/>
              </a:rPr>
              <a:t>may form nests, </a:t>
            </a:r>
            <a:r>
              <a:rPr lang="en-US" sz="3200" dirty="0" err="1" smtClean="0">
                <a:solidFill>
                  <a:srgbClr val="000000"/>
                </a:solidFill>
                <a:cs typeface="Arial" charset="0"/>
              </a:rPr>
              <a:t>trabeculae</a:t>
            </a:r>
            <a:r>
              <a:rPr lang="en-US" sz="3200" dirty="0" smtClean="0">
                <a:solidFill>
                  <a:srgbClr val="000000"/>
                </a:solidFill>
                <a:cs typeface="Arial" charset="0"/>
              </a:rPr>
              <a:t>, and even follicles</a:t>
            </a:r>
          </a:p>
          <a:p>
            <a:endParaRPr lang="en-US" dirty="0" smtClean="0">
              <a:solidFill>
                <a:srgbClr val="000000"/>
              </a:solidFill>
              <a:cs typeface="Arial" charset="0"/>
            </a:endParaRPr>
          </a:p>
          <a:p>
            <a:endParaRPr lang="en-US" dirty="0" smtClean="0">
              <a:solidFill>
                <a:srgbClr val="000000"/>
              </a:solidFill>
              <a:cs typeface="Arial" charset="0"/>
            </a:endParaRPr>
          </a:p>
          <a:p>
            <a:pPr>
              <a:buNone/>
            </a:pPr>
            <a:endParaRPr lang="en-US" dirty="0" smtClean="0">
              <a:solidFill>
                <a:srgbClr val="000000"/>
              </a:solidFill>
              <a:cs typeface="Arial" charset="0"/>
            </a:endParaRPr>
          </a:p>
          <a:p>
            <a:endParaRPr lang="en-US" dirty="0" smtClean="0">
              <a:solidFill>
                <a:srgbClr val="000000"/>
              </a:solidFill>
              <a:cs typeface="Arial" charset="0"/>
            </a:endParaRPr>
          </a:p>
          <a:p>
            <a:endParaRPr lang="en-US" dirty="0" smtClean="0">
              <a:solidFill>
                <a:srgbClr val="000000"/>
              </a:solidFill>
              <a:cs typeface="Arial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Acellular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D60093"/>
                </a:solidFill>
                <a:cs typeface="Arial" charset="0"/>
              </a:rPr>
              <a:t>amyloid</a:t>
            </a:r>
            <a:r>
              <a:rPr lang="en-US" b="1" dirty="0" smtClean="0">
                <a:solidFill>
                  <a:srgbClr val="D60093"/>
                </a:solidFill>
                <a:cs typeface="Arial" charset="0"/>
              </a:rPr>
              <a:t> deposits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,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derived from altered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calcitonin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molecules, are present in the adjacent stroma in many cases</a:t>
            </a:r>
          </a:p>
          <a:p>
            <a:pPr>
              <a:buNone/>
            </a:pPr>
            <a:endParaRPr lang="en-US" dirty="0" smtClean="0">
              <a:solidFill>
                <a:srgbClr val="000000"/>
              </a:solidFill>
              <a:cs typeface="Arial" charset="0"/>
            </a:endParaRPr>
          </a:p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1143000"/>
          </a:xfrm>
        </p:spPr>
        <p:txBody>
          <a:bodyPr/>
          <a:lstStyle/>
          <a:p>
            <a:r>
              <a:rPr lang="en-US" b="1" dirty="0" err="1" smtClean="0">
                <a:solidFill>
                  <a:srgbClr val="00B050"/>
                </a:solidFill>
              </a:rPr>
              <a:t>Medullary</a:t>
            </a:r>
            <a:r>
              <a:rPr lang="en-US" b="1" dirty="0" smtClean="0">
                <a:solidFill>
                  <a:srgbClr val="00B050"/>
                </a:solidFill>
              </a:rPr>
              <a:t> carcinoma of thyroid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6" name="Picture 10" descr="18-9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91000" y="2362199"/>
            <a:ext cx="4290060" cy="2836403"/>
          </a:xfrm>
          <a:prstGeom prst="rect">
            <a:avLst/>
          </a:prstGeom>
          <a:noFill/>
          <a:ln/>
        </p:spPr>
      </p:pic>
      <p:cxnSp>
        <p:nvCxnSpPr>
          <p:cNvPr id="8" name="Straight Arrow Connector 7"/>
          <p:cNvCxnSpPr/>
          <p:nvPr/>
        </p:nvCxnSpPr>
        <p:spPr>
          <a:xfrm flipV="1">
            <a:off x="4724400" y="3886200"/>
            <a:ext cx="2209800" cy="16002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659380" y="2994501"/>
          <a:ext cx="3825240" cy="1737360"/>
        </p:xfrm>
        <a:graphic>
          <a:graphicData uri="http://schemas.openxmlformats.org/drawingml/2006/table">
            <a:tbl>
              <a:tblPr/>
              <a:tblGrid>
                <a:gridCol w="3825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amyloid</a:t>
                      </a:r>
                      <a:r>
                        <a:rPr lang="en-US" dirty="0"/>
                        <a:t> stroma of the </a:t>
                      </a:r>
                      <a:r>
                        <a:rPr lang="en-US" dirty="0" err="1"/>
                        <a:t>medullary</a:t>
                      </a:r>
                      <a:r>
                        <a:rPr lang="en-US" dirty="0"/>
                        <a:t> thyroid carcinoma has been stained with Congo red. </a:t>
                      </a:r>
                      <a:r>
                        <a:rPr lang="en-US" dirty="0" err="1"/>
                        <a:t>Medullary</a:t>
                      </a:r>
                      <a:r>
                        <a:rPr lang="en-US" dirty="0"/>
                        <a:t> carcinomas can be sporadic or familial. The familial kind are associated with multiple endocrine </a:t>
                      </a:r>
                      <a:r>
                        <a:rPr lang="en-US" dirty="0" err="1"/>
                        <a:t>neoplasia</a:t>
                      </a:r>
                      <a:r>
                        <a:rPr lang="en-US" dirty="0"/>
                        <a:t> syndrome.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71700" y="1857375"/>
            <a:ext cx="480060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2590800" y="5410200"/>
            <a:ext cx="5562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Amyloid</a:t>
            </a:r>
            <a:r>
              <a:rPr lang="en-US" sz="2800" dirty="0" smtClean="0"/>
              <a:t> stains red with Congo red stain</a:t>
            </a:r>
            <a:endParaRPr lang="en-US" sz="280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00B050"/>
                </a:solidFill>
              </a:rPr>
              <a:t>Medullary</a:t>
            </a:r>
            <a:r>
              <a:rPr lang="en-US" b="1" dirty="0" smtClean="0">
                <a:solidFill>
                  <a:srgbClr val="00B050"/>
                </a:solidFill>
              </a:rPr>
              <a:t> carcinoma of thyroid</a:t>
            </a:r>
            <a:endParaRPr lang="en-US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8-9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143000"/>
            <a:ext cx="687558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838200" y="5334000"/>
            <a:ext cx="72390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Tx/>
              <a:buChar char="•"/>
            </a:pPr>
            <a:r>
              <a:rPr lang="en-US" sz="2800" dirty="0"/>
              <a:t> </a:t>
            </a:r>
            <a:r>
              <a:rPr lang="en-US" sz="2800" dirty="0" err="1"/>
              <a:t>Immunohistochemical</a:t>
            </a:r>
            <a:r>
              <a:rPr lang="en-US" sz="2800" dirty="0"/>
              <a:t> anti-</a:t>
            </a:r>
            <a:r>
              <a:rPr lang="en-US" sz="2800" dirty="0" err="1"/>
              <a:t>calcitonin</a:t>
            </a:r>
            <a:r>
              <a:rPr lang="en-US" sz="2800" dirty="0"/>
              <a:t> antibody stain </a:t>
            </a:r>
            <a:r>
              <a:rPr lang="en-US" sz="2800" dirty="0" smtClean="0"/>
              <a:t>showing </a:t>
            </a:r>
            <a:r>
              <a:rPr lang="en-US" sz="2800" dirty="0"/>
              <a:t>strong red positivity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b="1" dirty="0" err="1" smtClean="0">
                <a:solidFill>
                  <a:srgbClr val="00B050"/>
                </a:solidFill>
              </a:rPr>
              <a:t>Medullary</a:t>
            </a:r>
            <a:r>
              <a:rPr lang="en-US" b="1" dirty="0" smtClean="0">
                <a:solidFill>
                  <a:srgbClr val="00B050"/>
                </a:solidFill>
              </a:rPr>
              <a:t> carcinoma of thyroid</a:t>
            </a:r>
            <a:endParaRPr lang="en-US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B050"/>
                </a:solidFill>
              </a:rPr>
              <a:t>Anaplastic</a:t>
            </a:r>
            <a:r>
              <a:rPr lang="en-US" dirty="0" smtClean="0">
                <a:solidFill>
                  <a:srgbClr val="00B050"/>
                </a:solidFill>
              </a:rPr>
              <a:t> carcinoma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Undifferentiated tumors of the thyroid follicular epithelium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aggressive tumors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mortality rate approaching 100%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fewer than 5% of all thyroid cancers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Mean Age = 65 yrs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half of the patients have a history of </a:t>
            </a:r>
            <a:r>
              <a:rPr lang="en-US" dirty="0" err="1" smtClean="0">
                <a:cs typeface="Arial" charset="0"/>
              </a:rPr>
              <a:t>multinodular</a:t>
            </a:r>
            <a:r>
              <a:rPr lang="en-US" dirty="0" smtClean="0">
                <a:cs typeface="Arial" charset="0"/>
              </a:rPr>
              <a:t> goiter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5638800" cy="4983163"/>
          </a:xfrm>
        </p:spPr>
        <p:txBody>
          <a:bodyPr>
            <a:normAutofit/>
          </a:bodyPr>
          <a:lstStyle/>
          <a:p>
            <a:pPr marL="609600" indent="-609600">
              <a:buNone/>
            </a:pPr>
            <a:r>
              <a:rPr lang="en-US" sz="2800" dirty="0" smtClean="0">
                <a:solidFill>
                  <a:srgbClr val="000000"/>
                </a:solidFill>
                <a:cs typeface="Arial" charset="0"/>
              </a:rPr>
              <a:t>Composed of highly </a:t>
            </a:r>
            <a:r>
              <a:rPr lang="en-US" sz="2800" dirty="0" err="1" smtClean="0">
                <a:solidFill>
                  <a:srgbClr val="000000"/>
                </a:solidFill>
                <a:cs typeface="Arial" charset="0"/>
              </a:rPr>
              <a:t>anaplastic</a:t>
            </a:r>
            <a:r>
              <a:rPr lang="en-US" sz="2800" dirty="0" smtClean="0">
                <a:solidFill>
                  <a:srgbClr val="000000"/>
                </a:solidFill>
                <a:cs typeface="Arial" charset="0"/>
              </a:rPr>
              <a:t> cell</a:t>
            </a:r>
          </a:p>
          <a:p>
            <a:pPr marL="1009650" lvl="1" indent="-609600"/>
            <a:r>
              <a:rPr lang="en-US" dirty="0" smtClean="0">
                <a:solidFill>
                  <a:srgbClr val="000000"/>
                </a:solidFill>
                <a:cs typeface="Arial" charset="0"/>
              </a:rPr>
              <a:t>Large ,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pleomorphic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cells, including occasional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osteoclast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-like multinucleate giant cells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cells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</a:t>
            </a:r>
          </a:p>
          <a:p>
            <a:pPr marL="1009650" lvl="1" indent="-609600"/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spindle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cells with a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sarcomatous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appearance</a:t>
            </a:r>
          </a:p>
          <a:p>
            <a:pPr marL="1009650" lvl="1" indent="-609600"/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small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cells </a:t>
            </a:r>
            <a:endParaRPr lang="en-US" dirty="0"/>
          </a:p>
        </p:txBody>
      </p:sp>
      <p:pic>
        <p:nvPicPr>
          <p:cNvPr id="4" name="Picture 5" descr="th1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68962" y="2209800"/>
            <a:ext cx="3527164" cy="3276600"/>
          </a:xfrm>
          <a:prstGeom prst="rect">
            <a:avLst/>
          </a:prstGeom>
          <a:noFill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err="1" smtClean="0">
                <a:solidFill>
                  <a:srgbClr val="00B050"/>
                </a:solidFill>
              </a:rPr>
              <a:t>Anaplastic</a:t>
            </a:r>
            <a:r>
              <a:rPr lang="en-US" dirty="0" smtClean="0">
                <a:solidFill>
                  <a:srgbClr val="00B050"/>
                </a:solidFill>
              </a:rPr>
              <a:t> carcinoma</a:t>
            </a:r>
            <a:endParaRPr lang="en-US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Clinical approach in thyroid problems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9144000" cy="5791200"/>
          </a:xfrm>
        </p:spPr>
        <p:txBody>
          <a:bodyPr/>
          <a:lstStyle/>
          <a:p>
            <a:r>
              <a:rPr lang="en-US" dirty="0" smtClean="0"/>
              <a:t>Goitre</a:t>
            </a:r>
          </a:p>
          <a:p>
            <a:pPr lvl="1"/>
            <a:r>
              <a:rPr lang="en-US" dirty="0" smtClean="0"/>
              <a:t>Diffuse</a:t>
            </a:r>
          </a:p>
          <a:p>
            <a:pPr lvl="1"/>
            <a:r>
              <a:rPr lang="en-US" dirty="0" err="1" smtClean="0"/>
              <a:t>Multinodular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Solitary nodule                               </a:t>
            </a:r>
            <a:r>
              <a:rPr lang="en-US" b="1" i="1" dirty="0" smtClean="0"/>
              <a:t>causes for each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Approach to STN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FNAC of thyroid gland</a:t>
            </a:r>
          </a:p>
          <a:p>
            <a:pPr lvl="1"/>
            <a:r>
              <a:rPr lang="en-US" dirty="0" smtClean="0"/>
              <a:t> technique</a:t>
            </a:r>
          </a:p>
          <a:p>
            <a:pPr lvl="1"/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Disadvantages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FNAC in thyroid lesions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Diagnostic value of FNAC</a:t>
            </a:r>
          </a:p>
          <a:p>
            <a:pPr lvl="1"/>
            <a:r>
              <a:rPr lang="en-US" dirty="0" smtClean="0"/>
              <a:t>In follicular lesions </a:t>
            </a:r>
          </a:p>
          <a:p>
            <a:pPr lvl="1"/>
            <a:r>
              <a:rPr lang="en-US" dirty="0" smtClean="0"/>
              <a:t>Papillary lesions</a:t>
            </a:r>
          </a:p>
          <a:p>
            <a:pPr lvl="1"/>
            <a:r>
              <a:rPr lang="en-US" dirty="0" err="1" smtClean="0"/>
              <a:t>Thyroiditis</a:t>
            </a:r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00199" y="3819864"/>
            <a:ext cx="3029602" cy="1964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AutoShape 2" descr="Image result for FNAC  thyroi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171575"/>
            <a:ext cx="2466975" cy="1847850"/>
          </a:xfrm>
          <a:prstGeom prst="rect">
            <a:avLst/>
          </a:prstGeom>
        </p:spPr>
      </p:pic>
      <p:sp>
        <p:nvSpPr>
          <p:cNvPr id="6" name="AutoShape 4" descr="Image result for FNAC thyroid follicular les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60031"/>
            <a:ext cx="2657475" cy="1724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Follicular lesions in cytology</a:t>
            </a:r>
            <a:br>
              <a:rPr lang="en-US" dirty="0" smtClean="0">
                <a:solidFill>
                  <a:srgbClr val="00B050"/>
                </a:solidFill>
              </a:rPr>
            </a:b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1402" y="1752600"/>
            <a:ext cx="3996092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419600" y="1524000"/>
            <a:ext cx="4191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Could be 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/>
              <a:t>follicular adenoma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/>
              <a:t>Follicular carcinoma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err="1" smtClean="0"/>
              <a:t>Hyperrplastic</a:t>
            </a:r>
            <a:r>
              <a:rPr lang="en-US" sz="3200" dirty="0" smtClean="0"/>
              <a:t> nodule in a multinodular goitre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2667000" y="4648200"/>
            <a:ext cx="441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C00000"/>
                </a:solidFill>
              </a:rPr>
              <a:t>Histology </a:t>
            </a:r>
            <a:r>
              <a:rPr lang="en-US" sz="3200" smtClean="0">
                <a:solidFill>
                  <a:srgbClr val="C00000"/>
                </a:solidFill>
              </a:rPr>
              <a:t>is essential </a:t>
            </a:r>
            <a:r>
              <a:rPr lang="en-US" sz="3200" dirty="0" smtClean="0">
                <a:solidFill>
                  <a:srgbClr val="C00000"/>
                </a:solidFill>
              </a:rPr>
              <a:t>for further identification</a:t>
            </a:r>
            <a:endParaRPr lang="en-US" sz="32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Summary 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9218" name="Picture 2" descr="Image result for thyroid pathology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614" y="1981200"/>
            <a:ext cx="2857500" cy="423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8836025" cy="5220834"/>
          </a:xfrm>
        </p:spPr>
        <p:txBody>
          <a:bodyPr/>
          <a:lstStyle/>
          <a:p>
            <a:r>
              <a:rPr lang="en-US" dirty="0" smtClean="0"/>
              <a:t>Recall the synthetic pathway of thyroid hormone synthesis</a:t>
            </a:r>
          </a:p>
          <a:p>
            <a:r>
              <a:rPr lang="en-US" dirty="0" smtClean="0"/>
              <a:t>Regulatory mechanisms through TRH-TSH-T4/T3 axis</a:t>
            </a:r>
          </a:p>
          <a:p>
            <a:r>
              <a:rPr lang="en-US" dirty="0" smtClean="0"/>
              <a:t>Metabolic actions of thyroid hormones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29029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Functions of thyroid gland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4098" name="Picture 2" descr="Image result for recall clip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5" y="411536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762000"/>
          </a:xfrm>
        </p:spPr>
        <p:txBody>
          <a:bodyPr/>
          <a:lstStyle/>
          <a:p>
            <a:r>
              <a:rPr lang="en-US" b="1" dirty="0" smtClean="0">
                <a:solidFill>
                  <a:srgbClr val="00B050"/>
                </a:solidFill>
              </a:rPr>
              <a:t>Disorders of thyroid gland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6096000"/>
          </a:xfrm>
        </p:spPr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Functional disorders</a:t>
            </a:r>
          </a:p>
          <a:p>
            <a:pPr lvl="1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Hyperthyroidism</a:t>
            </a:r>
          </a:p>
          <a:p>
            <a:pPr lvl="1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Hypothyroidism</a:t>
            </a:r>
          </a:p>
          <a:p>
            <a:r>
              <a:rPr lang="en-US" dirty="0" smtClean="0"/>
              <a:t>Thyroiditis</a:t>
            </a:r>
          </a:p>
          <a:p>
            <a:r>
              <a:rPr lang="en-US" dirty="0" smtClean="0"/>
              <a:t>Graves’ disease</a:t>
            </a:r>
          </a:p>
          <a:p>
            <a:r>
              <a:rPr lang="en-US" dirty="0" smtClean="0"/>
              <a:t>Goitre </a:t>
            </a:r>
          </a:p>
          <a:p>
            <a:r>
              <a:rPr lang="en-US" dirty="0" smtClean="0"/>
              <a:t>Thyroid tumours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50"/>
                </a:solidFill>
              </a:rPr>
              <a:t>Causes of hyperthyroidism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Graves’ disease</a:t>
            </a:r>
          </a:p>
          <a:p>
            <a:r>
              <a:rPr lang="en-US" dirty="0" smtClean="0"/>
              <a:t>Toxic nodular goitre</a:t>
            </a:r>
          </a:p>
          <a:p>
            <a:r>
              <a:rPr lang="en-US" dirty="0" smtClean="0"/>
              <a:t>Toxic adenoma</a:t>
            </a:r>
          </a:p>
          <a:p>
            <a:r>
              <a:rPr lang="en-US" dirty="0" smtClean="0"/>
              <a:t>Early Hashimoto’s thyroiditis</a:t>
            </a:r>
          </a:p>
          <a:p>
            <a:r>
              <a:rPr lang="en-US" dirty="0" smtClean="0"/>
              <a:t>TSH secreting pituitary tumour</a:t>
            </a:r>
          </a:p>
          <a:p>
            <a:r>
              <a:rPr lang="en-US" dirty="0" smtClean="0"/>
              <a:t>Exogenous thyroid hormone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50"/>
                </a:solidFill>
              </a:rPr>
              <a:t>Causes of hypothyroidism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Autoimmune thyroid disease</a:t>
            </a:r>
          </a:p>
          <a:p>
            <a:r>
              <a:rPr lang="en-US" dirty="0" smtClean="0"/>
              <a:t>Severe iodine deficiency</a:t>
            </a:r>
          </a:p>
          <a:p>
            <a:r>
              <a:rPr lang="en-US" dirty="0" err="1" smtClean="0"/>
              <a:t>Dyshormonogenesis</a:t>
            </a:r>
            <a:endParaRPr lang="en-US" dirty="0" smtClean="0"/>
          </a:p>
          <a:p>
            <a:r>
              <a:rPr lang="en-US" dirty="0" smtClean="0"/>
              <a:t>Thyroid surgery or following radio Iodine therapy</a:t>
            </a:r>
          </a:p>
          <a:p>
            <a:r>
              <a:rPr lang="en-US" dirty="0" smtClean="0"/>
              <a:t>Ingestion of </a:t>
            </a:r>
            <a:r>
              <a:rPr lang="en-US" dirty="0" err="1" smtClean="0"/>
              <a:t>goitrogens</a:t>
            </a:r>
            <a:endParaRPr lang="en-US" dirty="0" smtClean="0"/>
          </a:p>
          <a:p>
            <a:r>
              <a:rPr lang="en-US" dirty="0" err="1" smtClean="0"/>
              <a:t>Hypopituitarism</a:t>
            </a:r>
            <a:r>
              <a:rPr lang="en-US" dirty="0" smtClean="0"/>
              <a:t> 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Thyroiditis</a:t>
            </a:r>
            <a:br>
              <a:rPr lang="en-US" b="1" dirty="0" smtClean="0">
                <a:solidFill>
                  <a:srgbClr val="00B050"/>
                </a:solidFill>
              </a:rPr>
            </a:b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85800"/>
            <a:ext cx="9144000" cy="6172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Mostly due to non-infective causes</a:t>
            </a:r>
          </a:p>
          <a:p>
            <a:r>
              <a:rPr lang="en-US" dirty="0" smtClean="0"/>
              <a:t>Classified on the basis of onset  and duration of disease</a:t>
            </a:r>
          </a:p>
          <a:p>
            <a:pPr lvl="1"/>
            <a:r>
              <a:rPr lang="en-US" b="1" dirty="0" smtClean="0">
                <a:solidFill>
                  <a:srgbClr val="00B050"/>
                </a:solidFill>
              </a:rPr>
              <a:t>Acute </a:t>
            </a:r>
          </a:p>
          <a:p>
            <a:pPr lvl="2"/>
            <a:r>
              <a:rPr lang="en-US" dirty="0" smtClean="0"/>
              <a:t>Infective or radiation induced</a:t>
            </a:r>
          </a:p>
          <a:p>
            <a:pPr lvl="1"/>
            <a:r>
              <a:rPr lang="en-US" b="1" dirty="0" smtClean="0">
                <a:solidFill>
                  <a:srgbClr val="00B050"/>
                </a:solidFill>
              </a:rPr>
              <a:t>Sub acute</a:t>
            </a:r>
          </a:p>
          <a:p>
            <a:pPr lvl="2"/>
            <a:r>
              <a:rPr lang="en-US" dirty="0" smtClean="0"/>
              <a:t>Granulomatous </a:t>
            </a:r>
            <a:r>
              <a:rPr lang="en-US" dirty="0" err="1" smtClean="0"/>
              <a:t>thyroiditis</a:t>
            </a:r>
            <a:r>
              <a:rPr lang="en-US" dirty="0" smtClean="0"/>
              <a:t>/ de </a:t>
            </a:r>
            <a:r>
              <a:rPr lang="en-US" dirty="0" err="1" smtClean="0"/>
              <a:t>Quervain</a:t>
            </a:r>
            <a:r>
              <a:rPr lang="en-US" dirty="0" smtClean="0"/>
              <a:t> </a:t>
            </a:r>
            <a:r>
              <a:rPr lang="en-US" dirty="0" err="1" smtClean="0"/>
              <a:t>thyroiditis</a:t>
            </a:r>
            <a:endParaRPr lang="en-US" dirty="0" smtClean="0"/>
          </a:p>
          <a:p>
            <a:pPr marL="914400" lvl="2" indent="0">
              <a:buNone/>
            </a:pPr>
            <a:r>
              <a:rPr lang="en-US" dirty="0" smtClean="0"/>
              <a:t>	Acute inflammation followed by a granulomatous 	response</a:t>
            </a:r>
            <a:endParaRPr lang="en-US" dirty="0"/>
          </a:p>
          <a:p>
            <a:pPr marL="914400" lvl="2" indent="0">
              <a:buNone/>
            </a:pPr>
            <a:r>
              <a:rPr lang="en-US" dirty="0" smtClean="0"/>
              <a:t>	Self limiting </a:t>
            </a:r>
          </a:p>
          <a:p>
            <a:pPr lvl="1"/>
            <a:r>
              <a:rPr lang="en-US" b="1" dirty="0" smtClean="0">
                <a:solidFill>
                  <a:srgbClr val="00B050"/>
                </a:solidFill>
              </a:rPr>
              <a:t>Chronic</a:t>
            </a:r>
          </a:p>
          <a:p>
            <a:pPr lvl="2"/>
            <a:r>
              <a:rPr lang="en-US" dirty="0" smtClean="0"/>
              <a:t>Autoimmune </a:t>
            </a:r>
            <a:r>
              <a:rPr lang="en-US" dirty="0" err="1" smtClean="0"/>
              <a:t>thyroiditis</a:t>
            </a:r>
            <a:endParaRPr lang="en-US" dirty="0" smtClean="0"/>
          </a:p>
          <a:p>
            <a:pPr lvl="2"/>
            <a:r>
              <a:rPr lang="en-US" dirty="0" err="1" smtClean="0"/>
              <a:t>Reidel’s</a:t>
            </a:r>
            <a:r>
              <a:rPr lang="en-US" dirty="0" smtClean="0"/>
              <a:t>  thyroiditis  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2246</TotalTime>
  <Words>1529</Words>
  <Application>Microsoft Office PowerPoint</Application>
  <PresentationFormat>On-screen Show (4:3)</PresentationFormat>
  <Paragraphs>348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2" baseType="lpstr">
      <vt:lpstr>Arial</vt:lpstr>
      <vt:lpstr>Calibri</vt:lpstr>
      <vt:lpstr>Office Theme</vt:lpstr>
      <vt:lpstr>Pathology of thyroid gland</vt:lpstr>
      <vt:lpstr>Pathology of thyroid gland</vt:lpstr>
      <vt:lpstr>Normal thyroid gland </vt:lpstr>
      <vt:lpstr>Normal thyroid Tissue </vt:lpstr>
      <vt:lpstr>Functions of thyroid gland</vt:lpstr>
      <vt:lpstr>Disorders of thyroid gland</vt:lpstr>
      <vt:lpstr>Causes of hyperthyroidism</vt:lpstr>
      <vt:lpstr>Causes of hypothyroidism</vt:lpstr>
      <vt:lpstr>Thyroiditis </vt:lpstr>
      <vt:lpstr>Chronic autoimmune thyroiditis</vt:lpstr>
      <vt:lpstr>Pathogenesis of chronic autoimmune thyroiditis</vt:lpstr>
      <vt:lpstr>Pathogenesis of chronic autoimmune thyroiditis</vt:lpstr>
      <vt:lpstr>Pathogenesis of chronic autoimmune thyroiditis</vt:lpstr>
      <vt:lpstr>PowerPoint Presentation</vt:lpstr>
      <vt:lpstr>Morphology of Hashimoto’s thyroiditis</vt:lpstr>
      <vt:lpstr>Morphology of Hashimoto’s thyroiditis</vt:lpstr>
      <vt:lpstr>Graves’ Disease</vt:lpstr>
      <vt:lpstr>Antibodies associated with Graves’ disease</vt:lpstr>
      <vt:lpstr>Grave’s disease -morphology</vt:lpstr>
      <vt:lpstr>Grave’s disease -morphology</vt:lpstr>
      <vt:lpstr>Goitre </vt:lpstr>
      <vt:lpstr>Goitre </vt:lpstr>
      <vt:lpstr>Pathogenesis of simple &amp; multinodular goitre </vt:lpstr>
      <vt:lpstr>Diffuse goitre</vt:lpstr>
      <vt:lpstr>Multinodular goitre</vt:lpstr>
      <vt:lpstr>Thyroid tumours- general facts </vt:lpstr>
      <vt:lpstr>Thyroid tumours-Read on </vt:lpstr>
      <vt:lpstr>Thyroid tumours -classification</vt:lpstr>
      <vt:lpstr>Follicular adenoma</vt:lpstr>
      <vt:lpstr>Follicular adenoma</vt:lpstr>
      <vt:lpstr>Follicular carcinoma</vt:lpstr>
      <vt:lpstr>Follicular carcinoma</vt:lpstr>
      <vt:lpstr>Follicular carcinoma</vt:lpstr>
      <vt:lpstr>Follicular lesions </vt:lpstr>
      <vt:lpstr>Papillary thyroid carcinoma</vt:lpstr>
      <vt:lpstr>Papillary thyroid carcinoma morphology</vt:lpstr>
      <vt:lpstr>Papillary thyroid carcinoma--microscopy</vt:lpstr>
      <vt:lpstr>Papillary thyroid carcinoma--morphology</vt:lpstr>
      <vt:lpstr>Medullary carcinoma of thyroid</vt:lpstr>
      <vt:lpstr>Medullary carcinoma of thyroid</vt:lpstr>
      <vt:lpstr>Medullary carcinoma of thyroid</vt:lpstr>
      <vt:lpstr>Medullary carcinoma of thyroid</vt:lpstr>
      <vt:lpstr>Medullary carcinoma of thyroid</vt:lpstr>
      <vt:lpstr>Anaplastic carcinoma</vt:lpstr>
      <vt:lpstr>Anaplastic carcinoma</vt:lpstr>
      <vt:lpstr>Clinical approach in thyroid problems</vt:lpstr>
      <vt:lpstr>FNAC in thyroid lesions</vt:lpstr>
      <vt:lpstr>Follicular lesions in cytology </vt:lpstr>
      <vt:lpstr>Summary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Pathology of thyroid gland</dc:title>
  <dc:creator>User</dc:creator>
  <cp:lastModifiedBy>kushan medagoda</cp:lastModifiedBy>
  <cp:revision>124</cp:revision>
  <dcterms:created xsi:type="dcterms:W3CDTF">2012-01-04T09:22:24Z</dcterms:created>
  <dcterms:modified xsi:type="dcterms:W3CDTF">2018-05-14T16:09:41Z</dcterms:modified>
</cp:coreProperties>
</file>